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6" r:id="rId2"/>
    <p:sldId id="270" r:id="rId3"/>
    <p:sldId id="256" r:id="rId4"/>
    <p:sldId id="264" r:id="rId5"/>
    <p:sldId id="272" r:id="rId6"/>
    <p:sldId id="258" r:id="rId7"/>
    <p:sldId id="283" r:id="rId8"/>
    <p:sldId id="284" r:id="rId9"/>
    <p:sldId id="285" r:id="rId10"/>
    <p:sldId id="257" r:id="rId11"/>
    <p:sldId id="259" r:id="rId12"/>
    <p:sldId id="275" r:id="rId13"/>
    <p:sldId id="280" r:id="rId14"/>
    <p:sldId id="281" r:id="rId15"/>
    <p:sldId id="274" r:id="rId16"/>
    <p:sldId id="261" r:id="rId17"/>
    <p:sldId id="262" r:id="rId18"/>
    <p:sldId id="277" r:id="rId19"/>
    <p:sldId id="279" r:id="rId2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E59654-3FFF-B545-B16B-798738F67898}" type="datetimeFigureOut">
              <a:rPr lang="en-US"/>
              <a:pPr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64EBD-730F-6142-B290-C1DC2CE5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7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C0C5A-12F5-084D-88B6-7DDF5B078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FA5C0-8543-1C4A-A109-B874A3B5E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77FDE-A33D-8E46-A150-A254E5D435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24CE4-C3A4-3542-8BC2-81303273DB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BF717-AD42-1149-8B52-8EA187ADDE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4141C-D1CC-5A4F-8E7D-90BA10F6A3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89B4C-449F-7945-A627-D4E68EE8AF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618E5-5052-8C44-8879-565C7D399D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27A1B-7471-FC47-B3EC-06DB710062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C1E53-2427-F04A-A4F9-6400D0A91CE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8F15D-C4D7-CD47-84D0-976E193E53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B05A69DE-51A1-374C-BB84-BD226C8A11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-109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n"/>
        <a:defRPr sz="2500">
          <a:solidFill>
            <a:schemeClr val="tx2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p"/>
        <a:defRPr sz="2200">
          <a:solidFill>
            <a:schemeClr val="tx2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n"/>
        <a:defRPr sz="2000">
          <a:solidFill>
            <a:schemeClr val="tx2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o"/>
        <a:defRPr sz="2000">
          <a:solidFill>
            <a:schemeClr val="tx2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thedailyshow.com/watch/mon-august-17-2009/poll-bearer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ama-assn.org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Work, Monday 4/20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Today marks the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anniversary of what environmental disaster?</a:t>
            </a:r>
          </a:p>
          <a:p>
            <a:r>
              <a:rPr lang="en-US" sz="3600" dirty="0" smtClean="0"/>
              <a:t>Technologies can now track this while you’re online.</a:t>
            </a:r>
          </a:p>
          <a:p>
            <a:r>
              <a:rPr lang="en-US" sz="3600" dirty="0" smtClean="0"/>
              <a:t>What protein can be used for camouflage?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27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500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4572000" cy="8731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137275"/>
            <a:ext cx="457200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0" y="763588"/>
            <a:ext cx="4572000" cy="45545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By conducting </a:t>
            </a:r>
            <a:r>
              <a:rPr lang="en-US" sz="20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scientific public opinion polls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Pollsters will choose a portion of the population with the goal to select a </a:t>
            </a:r>
            <a:r>
              <a:rPr lang="en-US" sz="20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random</a:t>
            </a:r>
            <a:r>
              <a:rPr lang="en-US" sz="2000">
                <a:ea typeface="Arial" pitchFamily="-109" charset="0"/>
                <a:cs typeface="Arial" pitchFamily="-109" charset="0"/>
              </a:rPr>
              <a:t> sample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The way questions are worded is important to prevent bias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By conducting </a:t>
            </a:r>
            <a:r>
              <a:rPr lang="en-US" sz="20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surveys</a:t>
            </a:r>
            <a:r>
              <a:rPr lang="en-US" sz="2000">
                <a:ea typeface="Arial" pitchFamily="-109" charset="0"/>
                <a:cs typeface="Arial" pitchFamily="-109" charset="0"/>
              </a:rPr>
              <a:t> but these are less scientific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228600" indent="-228600" eaLnBrk="1" hangingPunct="1">
              <a:spcBef>
                <a:spcPct val="50000"/>
              </a:spcBef>
            </a:pPr>
            <a:endParaRPr lang="en-US" sz="2000">
              <a:latin typeface="Comic Sans MS" pitchFamily="-109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2286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How is Public Opinion Measured?</a:t>
            </a:r>
          </a:p>
        </p:txBody>
      </p:sp>
      <p:pic>
        <p:nvPicPr>
          <p:cNvPr id="11271" name="Picture 8" descr="Election Po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45720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6127750"/>
            <a:ext cx="45720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4572000" y="52388"/>
            <a:ext cx="4572000" cy="680561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15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572000" y="6142038"/>
            <a:ext cx="4572000" cy="7159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10" descr="http://www.timesmediaadvertising.com/images/cms/third_level/7c7efedcf8cadcb447e2b6f0d12b7b425a171f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7226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457200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How Does Public Opinion Affect the Election Process?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4572000" y="1066800"/>
            <a:ext cx="4572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Candidates want to make sure they are supporting issues the voters care about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Public agenda may be created from public opinion polls and meetings with the public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Party platforms often align with public opinion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743200" y="1981200"/>
            <a:ext cx="5867400" cy="2286000"/>
          </a:xfrm>
        </p:spPr>
        <p:txBody>
          <a:bodyPr/>
          <a:lstStyle/>
          <a:p>
            <a:pPr eaLnBrk="1" hangingPunct="1"/>
            <a:r>
              <a:rPr lang="en-US" sz="2800"/>
              <a:t>-Promoting and Inhibiting Change Through Political Action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>-Participate in Civic Life, Politics, and/or Government 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819400" y="4724400"/>
            <a:ext cx="5791200" cy="1447800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8181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23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572000" y="6134100"/>
            <a:ext cx="4572000" cy="723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495800" y="914400"/>
            <a:ext cx="48768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Activists or active citizens seek out ways to be involved in their communities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Register to vote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Vote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Become informed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Take part in boycotts or protests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Sign petitions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Write a letter to the editor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Attend city council meetings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Participate in jury duty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Get involved in community service</a:t>
            </a:r>
          </a:p>
        </p:txBody>
      </p: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4572000" y="0"/>
            <a:ext cx="4572000" cy="708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How Can Citizens Bring About Change in their Communities?</a:t>
            </a:r>
          </a:p>
        </p:txBody>
      </p:sp>
      <p:pic>
        <p:nvPicPr>
          <p:cNvPr id="14343" name="Picture 9" descr="http://members.aol.com/guron/tbj/tbj_ju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1148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8181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23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4648200" y="838200"/>
            <a:ext cx="44958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Mock Elections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Take part in mock elections in school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Moot Court or Mock Trial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Take part in simulated court trials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Teen Court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Student volunteers take on the roles of the courtroom to provide a trial and sentencing for peers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Community service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Letter-writing campaigns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ea typeface="Arial" pitchFamily="-109" charset="0"/>
                <a:cs typeface="Arial" pitchFamily="-109" charset="0"/>
              </a:rPr>
              <a:t>Being informed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</p:txBody>
      </p:sp>
      <p:sp>
        <p:nvSpPr>
          <p:cNvPr id="15365" name="Text Box 17"/>
          <p:cNvSpPr txBox="1">
            <a:spLocks noChangeArrowheads="1"/>
          </p:cNvSpPr>
          <p:nvPr/>
        </p:nvSpPr>
        <p:spPr bwMode="auto">
          <a:xfrm>
            <a:off x="4572000" y="0"/>
            <a:ext cx="4572000" cy="708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How Can You as a Student Be Involved in Your Community?</a:t>
            </a:r>
          </a:p>
        </p:txBody>
      </p:sp>
      <p:pic>
        <p:nvPicPr>
          <p:cNvPr id="15366" name="Picture 2" descr="http://www.ninja9.org/courts/juvenile/Teen_Cou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5704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4"/>
          <p:cNvSpPr>
            <a:spLocks noChangeArrowheads="1"/>
          </p:cNvSpPr>
          <p:nvPr/>
        </p:nvSpPr>
        <p:spPr bwMode="auto">
          <a:xfrm>
            <a:off x="0" y="0"/>
            <a:ext cx="4572000" cy="68500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0" y="0"/>
            <a:ext cx="4572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Rectangle 16"/>
          <p:cNvSpPr>
            <a:spLocks noChangeArrowheads="1"/>
          </p:cNvSpPr>
          <p:nvPr/>
        </p:nvSpPr>
        <p:spPr bwMode="auto">
          <a:xfrm>
            <a:off x="0" y="6137275"/>
            <a:ext cx="457200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Text Box 17"/>
          <p:cNvSpPr txBox="1"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How Can Change be Promoted Through Formal Methods?</a:t>
            </a:r>
          </a:p>
        </p:txBody>
      </p:sp>
      <p:sp>
        <p:nvSpPr>
          <p:cNvPr id="16390" name="Text Box 18"/>
          <p:cNvSpPr txBox="1">
            <a:spLocks noChangeArrowheads="1"/>
          </p:cNvSpPr>
          <p:nvPr/>
        </p:nvSpPr>
        <p:spPr bwMode="auto">
          <a:xfrm>
            <a:off x="0" y="838200"/>
            <a:ext cx="4572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Lobbying-the act of trying to influence people on behalf of an interest group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Lobbyists work at all levels of government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Lobbyists provide information to government officials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Lobbying is regulated by the government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Need to be registered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latin typeface="Comic Sans MS" pitchFamily="-109" charset="0"/>
            </a:endParaRPr>
          </a:p>
        </p:txBody>
      </p:sp>
      <p:pic>
        <p:nvPicPr>
          <p:cNvPr id="16391" name="Picture 22" descr="Lobby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38830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4572000" y="0"/>
            <a:ext cx="4572000" cy="688181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23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572000" y="6134100"/>
            <a:ext cx="4572000" cy="7239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572000" y="898525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Litigation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An attempt to use the court system to achieve a goal and affect public policy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Lawsuit that tries to get the court to rule in favor of a certain policy issue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Example:  </a:t>
            </a:r>
            <a:r>
              <a:rPr lang="en-US" sz="2400" i="1">
                <a:ea typeface="Arial" pitchFamily="-109" charset="0"/>
                <a:cs typeface="Arial" pitchFamily="-109" charset="0"/>
              </a:rPr>
              <a:t>Brown vs. Board of Education</a:t>
            </a:r>
          </a:p>
        </p:txBody>
      </p:sp>
      <p:sp>
        <p:nvSpPr>
          <p:cNvPr id="17414" name="Text Box 17"/>
          <p:cNvSpPr txBox="1">
            <a:spLocks noChangeArrowheads="1"/>
          </p:cNvSpPr>
          <p:nvPr/>
        </p:nvSpPr>
        <p:spPr bwMode="auto">
          <a:xfrm>
            <a:off x="4572000" y="0"/>
            <a:ext cx="4572000" cy="708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How Can Change be Promoted Through Formal Methods?</a:t>
            </a:r>
          </a:p>
        </p:txBody>
      </p:sp>
      <p:pic>
        <p:nvPicPr>
          <p:cNvPr id="17415" name="Picture 11" descr="http://www.cartoonstock.com/lowres/vsh0285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4"/>
          <p:cNvSpPr>
            <a:spLocks noChangeArrowheads="1"/>
          </p:cNvSpPr>
          <p:nvPr/>
        </p:nvSpPr>
        <p:spPr bwMode="auto">
          <a:xfrm>
            <a:off x="0" y="0"/>
            <a:ext cx="4572000" cy="68500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Rectangle 15"/>
          <p:cNvSpPr>
            <a:spLocks noChangeArrowheads="1"/>
          </p:cNvSpPr>
          <p:nvPr/>
        </p:nvSpPr>
        <p:spPr bwMode="auto">
          <a:xfrm>
            <a:off x="0" y="0"/>
            <a:ext cx="4572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Rectangle 16"/>
          <p:cNvSpPr>
            <a:spLocks noChangeArrowheads="1"/>
          </p:cNvSpPr>
          <p:nvPr/>
        </p:nvSpPr>
        <p:spPr bwMode="auto">
          <a:xfrm>
            <a:off x="0" y="6137275"/>
            <a:ext cx="457200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Text Box 18"/>
          <p:cNvSpPr txBox="1">
            <a:spLocks noChangeArrowheads="1"/>
          </p:cNvSpPr>
          <p:nvPr/>
        </p:nvSpPr>
        <p:spPr bwMode="auto">
          <a:xfrm>
            <a:off x="0" y="160020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Protest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A form of public participation that assembles crowds to confront an elected official or agency about certain issues</a:t>
            </a:r>
          </a:p>
        </p:txBody>
      </p:sp>
      <p:sp>
        <p:nvSpPr>
          <p:cNvPr id="18438" name="Text Box 17"/>
          <p:cNvSpPr txBox="1"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How Can Change be Promoted Through Formal Methods?</a:t>
            </a:r>
          </a:p>
        </p:txBody>
      </p:sp>
      <p:pic>
        <p:nvPicPr>
          <p:cNvPr id="18439" name="Picture 24" descr="http://www.loc.gov/exhibits/haventohome/timeline/images/_cards/1970_075_c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4"/>
          <p:cNvSpPr>
            <a:spLocks noChangeArrowheads="1"/>
          </p:cNvSpPr>
          <p:nvPr/>
        </p:nvSpPr>
        <p:spPr bwMode="auto">
          <a:xfrm>
            <a:off x="0" y="0"/>
            <a:ext cx="4572000" cy="68500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9" name="Rectangle 15"/>
          <p:cNvSpPr>
            <a:spLocks noChangeArrowheads="1"/>
          </p:cNvSpPr>
          <p:nvPr/>
        </p:nvSpPr>
        <p:spPr bwMode="auto">
          <a:xfrm>
            <a:off x="0" y="0"/>
            <a:ext cx="4572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Rectangle 16"/>
          <p:cNvSpPr>
            <a:spLocks noChangeArrowheads="1"/>
          </p:cNvSpPr>
          <p:nvPr/>
        </p:nvSpPr>
        <p:spPr bwMode="auto">
          <a:xfrm>
            <a:off x="0" y="6137275"/>
            <a:ext cx="457200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Text Box 18"/>
          <p:cNvSpPr txBox="1">
            <a:spLocks noChangeArrowheads="1"/>
          </p:cNvSpPr>
          <p:nvPr/>
        </p:nvSpPr>
        <p:spPr bwMode="auto">
          <a:xfrm>
            <a:off x="0" y="14478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ea typeface="Arial" pitchFamily="-109" charset="0"/>
                <a:cs typeface="Arial" pitchFamily="-109" charset="0"/>
              </a:rPr>
              <a:t>APATHY or lack of interest or concern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ea typeface="Arial" pitchFamily="-109" charset="0"/>
                <a:cs typeface="Arial" pitchFamily="-109" charset="0"/>
              </a:rPr>
              <a:t>Citizens do not register to vote or vote due to apathy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ea typeface="Arial" pitchFamily="-109" charset="0"/>
                <a:cs typeface="Arial" pitchFamily="-109" charset="0"/>
              </a:rPr>
              <a:t>Do not perform civic responsibilities due to apathy</a:t>
            </a:r>
          </a:p>
        </p:txBody>
      </p:sp>
      <p:sp>
        <p:nvSpPr>
          <p:cNvPr id="19462" name="Text Box 17"/>
          <p:cNvSpPr txBox="1">
            <a:spLocks noChangeArrowheads="1"/>
          </p:cNvSpPr>
          <p:nvPr/>
        </p:nvSpPr>
        <p:spPr bwMode="auto">
          <a:xfrm>
            <a:off x="0" y="0"/>
            <a:ext cx="4572000" cy="4000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How Can Citizens Inhibit Change?</a:t>
            </a:r>
          </a:p>
        </p:txBody>
      </p:sp>
      <p:pic>
        <p:nvPicPr>
          <p:cNvPr id="19463" name="Picture 2" descr="http://www.iftheshoefitz.com/images/cartoons/0014_ignorance_apath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838200"/>
            <a:ext cx="3568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hefilter.blogs.com/photos/uncategorized/2007/03/14/apat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36576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2" descr="Voting Apat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39512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819400" y="1524000"/>
            <a:ext cx="5867400" cy="2286000"/>
          </a:xfrm>
        </p:spPr>
        <p:txBody>
          <a:bodyPr/>
          <a:lstStyle/>
          <a:p>
            <a:pPr eaLnBrk="1" hangingPunct="1"/>
            <a:r>
              <a:rPr lang="en-US" sz="3600"/>
              <a:t>Public Opinion, Public Issues, and Promoting and Inhibiting Change</a:t>
            </a: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/>
              <a:t>Essential Standard CE.C&amp;G.1.5 and CE.C&amp;G2.8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257800" y="52578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u="sng" dirty="0" smtClean="0">
                <a:hlinkClick r:id="rId2"/>
              </a:rPr>
              <a:t>Poll Bearers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ChangeArrowheads="1"/>
          </p:cNvSpPr>
          <p:nvPr/>
        </p:nvSpPr>
        <p:spPr bwMode="auto">
          <a:xfrm>
            <a:off x="0" y="0"/>
            <a:ext cx="4572000" cy="682625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0"/>
            <a:ext cx="4572000" cy="7191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6138863"/>
            <a:ext cx="4572000" cy="7191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2286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What is Public Opinion?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0" y="1524000"/>
            <a:ext cx="45720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Public Opinion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>
                <a:ea typeface="Arial" pitchFamily="-109" charset="0"/>
                <a:cs typeface="Arial" pitchFamily="-109" charset="0"/>
              </a:rPr>
              <a:t>Generic term for what the majority of the public may believe about an issue—can be very misleading as a majority may represent only 51% 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</p:txBody>
      </p:sp>
      <p:pic>
        <p:nvPicPr>
          <p:cNvPr id="4103" name="Picture 24" descr="Opinion Po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41148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572000" y="0"/>
            <a:ext cx="4572000" cy="68500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0" y="0"/>
            <a:ext cx="457200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572000" y="6137275"/>
            <a:ext cx="457200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572000" y="1524000"/>
            <a:ext cx="4572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Mass media </a:t>
            </a:r>
            <a:r>
              <a:rPr lang="en-US" sz="2800">
                <a:ea typeface="Arial" pitchFamily="-109" charset="0"/>
                <a:cs typeface="Arial" pitchFamily="-109" charset="0"/>
              </a:rPr>
              <a:t>– forms of communication that transmit information to a large number of people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>
                <a:ea typeface="Arial" pitchFamily="-109" charset="0"/>
                <a:cs typeface="Arial" pitchFamily="-109" charset="0"/>
              </a:rPr>
              <a:t>Newspapers and magazines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>
                <a:ea typeface="Arial" pitchFamily="-109" charset="0"/>
                <a:cs typeface="Arial" pitchFamily="-109" charset="0"/>
              </a:rPr>
              <a:t>Television and radio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>
                <a:ea typeface="Arial" pitchFamily="-109" charset="0"/>
                <a:cs typeface="Arial" pitchFamily="-109" charset="0"/>
              </a:rPr>
              <a:t>Internet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228600" indent="-228600" eaLnBrk="1" hangingPunct="1">
              <a:spcBef>
                <a:spcPct val="50000"/>
              </a:spcBef>
            </a:pPr>
            <a:endParaRPr lang="en-US" sz="2000">
              <a:ea typeface="Arial" pitchFamily="-109" charset="0"/>
              <a:cs typeface="Arial" pitchFamily="-109" charset="0"/>
            </a:endParaRPr>
          </a:p>
        </p:txBody>
      </p:sp>
      <p:pic>
        <p:nvPicPr>
          <p:cNvPr id="5126" name="Picture 8" descr="Mass Media-Po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838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What are Some of the Factors that Can Influence Public Opinion?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7938"/>
            <a:ext cx="4572000" cy="685006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457200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137275"/>
            <a:ext cx="4572000" cy="720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0" y="990600"/>
            <a:ext cx="45720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Media may be bias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>
                <a:ea typeface="Arial" pitchFamily="-109" charset="0"/>
                <a:cs typeface="Arial" pitchFamily="-109" charset="0"/>
              </a:rPr>
              <a:t>Refers to a one-sided opinion on an issue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>
                <a:ea typeface="Arial" pitchFamily="-109" charset="0"/>
                <a:cs typeface="Arial" pitchFamily="-109" charset="0"/>
              </a:rPr>
              <a:t>Journalists cannot print or speak lies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>
                <a:ea typeface="Arial" pitchFamily="-109" charset="0"/>
                <a:cs typeface="Arial" pitchFamily="-109" charset="0"/>
              </a:rPr>
              <a:t>Libel-written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800">
                <a:ea typeface="Arial" pitchFamily="-109" charset="0"/>
                <a:cs typeface="Arial" pitchFamily="-109" charset="0"/>
              </a:rPr>
              <a:t>Slander-spoken</a:t>
            </a:r>
          </a:p>
          <a:p>
            <a:pPr marL="228600" indent="-228600" eaLnBrk="1" hangingPunct="1">
              <a:spcBef>
                <a:spcPct val="50000"/>
              </a:spcBef>
            </a:pPr>
            <a:endParaRPr lang="en-US" sz="2000">
              <a:ea typeface="Arial" pitchFamily="-109" charset="0"/>
              <a:cs typeface="Arial" pitchFamily="-109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What are Some of the Factors that Can Influence Public Opinion?</a:t>
            </a:r>
          </a:p>
        </p:txBody>
      </p:sp>
      <p:pic>
        <p:nvPicPr>
          <p:cNvPr id="6151" name="Picture 9" descr="Bias---News M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66800"/>
            <a:ext cx="41544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4572000" y="6127750"/>
            <a:ext cx="45720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What are Some of the Factors that Can Influence Public Opinion?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7244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Public Officials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Interest Groups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A group of people who have similar interests or concerns about an issue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Different  types of interest groups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Economic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Issue-Oriented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Public</a:t>
            </a:r>
          </a:p>
          <a:p>
            <a:pPr marL="1600200" lvl="3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</p:txBody>
      </p:sp>
      <p:pic>
        <p:nvPicPr>
          <p:cNvPr id="7175" name="Picture 8" descr="Gray Panth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57200"/>
            <a:ext cx="18288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1" descr="http://www.concealcarryoh.com/NRA_Web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91000"/>
            <a:ext cx="19812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AM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743200"/>
            <a:ext cx="2095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5" descr="http://pushpull.files.wordpress.com/2007/12/sierra-club-logo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09600"/>
            <a:ext cx="18288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7" descr="http://www.johnjcahill.com/images/AFL-CI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657600"/>
            <a:ext cx="19097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0" y="6127750"/>
            <a:ext cx="45720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What are Some of the Factors that Can Influence Public Opinion?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7244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Economic Interest Groups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Represent economic interests of their members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Examples:  National Association of Manufacturers, Labor Unions and United Mine Workers of America</a:t>
            </a:r>
          </a:p>
          <a:p>
            <a:pPr marL="1600200" lvl="3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</p:txBody>
      </p:sp>
      <p:pic>
        <p:nvPicPr>
          <p:cNvPr id="8199" name="Picture 17" descr="http://www.johnjcahill.com/images/AFL-C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2062163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http://www.google.com/url?source=imglanding&amp;ct=img&amp;q=http://www.scripophily.com/webcart/vigs/unitedmineworkerscheckvig.jpg&amp;sa=X&amp;ei=Dc-SUMTIJpKO9AT7i4GQDw&amp;ved=0CAwQ8wc&amp;usg=AFQjCNErSp8FiCXEQxZdtBfuyHJmK61N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31718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4572000" y="6127750"/>
            <a:ext cx="45720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What are Some of the Factors that Can Influence Public Opinion?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Issue-Oriented Interest Groups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Focus on a specific issue or cause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Examples:  National Association for the Advancement of Colored People (NAACP) and National Organization for Women (NOW)</a:t>
            </a:r>
            <a:endParaRPr lang="en-US" sz="2000">
              <a:ea typeface="Arial" pitchFamily="-109" charset="0"/>
              <a:cs typeface="Arial" pitchFamily="-109" charset="0"/>
            </a:endParaRPr>
          </a:p>
        </p:txBody>
      </p:sp>
      <p:pic>
        <p:nvPicPr>
          <p:cNvPr id="9223" name="Picture 2" descr="http://www.google.com/url?source=imglanding&amp;ct=img&amp;q=http://profile-pics.orgsync.com/bi0t4a27vqbes8_150.jpg&amp;sa=X&amp;ei=UM6SUIb9GoqO8wSMiYF4&amp;ved=0CAsQ8wc&amp;usg=AFQjCNFGoafUp4tNz24VuVUVitd2Iwo45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http://www.google.com/url?source=imglanding&amp;ct=img&amp;q=http://kcbx.net/~slonow/NOW.gif&amp;sa=X&amp;ei=gM6SUNP5EIa69QTp8IGgCg&amp;ved=0CAsQ8wc&amp;usg=AFQjCNElicSDUkEDtIuaH_JSv90At4YZ0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05200"/>
            <a:ext cx="24050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572000" y="6127750"/>
            <a:ext cx="4572000" cy="7302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ea typeface="Arial" pitchFamily="-109" charset="0"/>
                <a:cs typeface="Arial" pitchFamily="-109" charset="0"/>
              </a:rPr>
              <a:t>What are Some of the Factors that Can Influence Public Opinion?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7244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</a:pPr>
            <a:endParaRPr lang="en-US" sz="2000">
              <a:ea typeface="Arial" pitchFamily="-109" charset="0"/>
              <a:cs typeface="Arial" pitchFamily="-109" charset="0"/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>
                <a:solidFill>
                  <a:srgbClr val="FFFF00"/>
                </a:solidFill>
                <a:ea typeface="Arial" pitchFamily="-109" charset="0"/>
                <a:cs typeface="Arial" pitchFamily="-109" charset="0"/>
              </a:rPr>
              <a:t>Public Interest Groups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Promote the interest of the general public rather than one part of it.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ea typeface="Arial" pitchFamily="-109" charset="0"/>
                <a:cs typeface="Arial" pitchFamily="-109" charset="0"/>
              </a:rPr>
              <a:t>Examples:  Sierra Club and Common Cause</a:t>
            </a:r>
          </a:p>
          <a:p>
            <a:pPr marL="1143000" lvl="2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400" b="1">
              <a:solidFill>
                <a:srgbClr val="FFFF00"/>
              </a:solidFill>
              <a:ea typeface="Arial" pitchFamily="-109" charset="0"/>
              <a:cs typeface="Arial" pitchFamily="-109" charset="0"/>
            </a:endParaRPr>
          </a:p>
          <a:p>
            <a:pPr marL="1600200" lvl="3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ea typeface="Arial" pitchFamily="-109" charset="0"/>
              <a:cs typeface="Arial" pitchFamily="-109" charset="0"/>
            </a:endParaRPr>
          </a:p>
        </p:txBody>
      </p:sp>
      <p:pic>
        <p:nvPicPr>
          <p:cNvPr id="10247" name="Picture 15" descr="http://pushpull.files.wordpress.com/2007/12/sierra-club-log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2057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http://www.google.com/url?source=imglanding&amp;ct=img&amp;q=http://www.commonblog.com/wp-content/uploads/2012/08/Common-Cause-21.jpg&amp;sa=X&amp;ei=Ec6SUPORGonQ9ATro4GwBA&amp;ved=0CAsQ8wc&amp;usg=AFQjCNFoBqT3xjv5L2aYs9UbfaUFLrFQV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429000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3883</TotalTime>
  <Words>688</Words>
  <Application>Microsoft Macintosh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Cascade</vt:lpstr>
      <vt:lpstr>Bell Work, Monday 4/20</vt:lpstr>
      <vt:lpstr>Public Opinion, Public Issues, and Promoting and Inhibiting 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-Promoting and Inhibiting Change Through Political Action  -Participate in Civic Life, Politics, and/or Government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Amanda Gilchrist</cp:lastModifiedBy>
  <cp:revision>23</cp:revision>
  <dcterms:created xsi:type="dcterms:W3CDTF">2013-03-17T20:22:42Z</dcterms:created>
  <dcterms:modified xsi:type="dcterms:W3CDTF">2015-04-20T18:09:59Z</dcterms:modified>
</cp:coreProperties>
</file>