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72" r:id="rId3"/>
    <p:sldId id="256" r:id="rId4"/>
    <p:sldId id="257" r:id="rId5"/>
    <p:sldId id="279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65" r:id="rId14"/>
    <p:sldId id="276" r:id="rId15"/>
    <p:sldId id="277" r:id="rId16"/>
    <p:sldId id="278" r:id="rId1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A184634-FE18-914F-A57A-83D5334C023A}" type="datetimeFigureOut">
              <a:rPr lang="en-US"/>
              <a:pPr/>
              <a:t>4/17/15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01AA5EA9-BCAD-5E46-9CCF-6CA38575B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4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3911A-A281-2546-A3B5-8202C4F3F9FE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502BE-C7C1-384D-890E-CE17B5BA7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www.pbs.org</a:t>
            </a:r>
            <a:r>
              <a:rPr lang="en-US" dirty="0" smtClean="0"/>
              <a:t>/</a:t>
            </a:r>
            <a:r>
              <a:rPr lang="en-US" dirty="0" err="1" smtClean="0"/>
              <a:t>newshour</a:t>
            </a:r>
            <a:r>
              <a:rPr lang="en-US" dirty="0" smtClean="0"/>
              <a:t>/</a:t>
            </a:r>
            <a:r>
              <a:rPr lang="en-US" dirty="0" err="1" smtClean="0"/>
              <a:t>spc</a:t>
            </a:r>
            <a:r>
              <a:rPr lang="en-US" dirty="0" smtClean="0"/>
              <a:t>/</a:t>
            </a:r>
            <a:r>
              <a:rPr lang="en-US" dirty="0" err="1" smtClean="0"/>
              <a:t>thenews</a:t>
            </a:r>
            <a:r>
              <a:rPr lang="en-US" dirty="0" smtClean="0"/>
              <a:t>/</a:t>
            </a:r>
            <a:r>
              <a:rPr lang="en-US" dirty="0" err="1" smtClean="0"/>
              <a:t>thevote</a:t>
            </a:r>
            <a:r>
              <a:rPr lang="en-US" dirty="0" smtClean="0"/>
              <a:t>/</a:t>
            </a:r>
            <a:r>
              <a:rPr lang="en-US" dirty="0" err="1" smtClean="0"/>
              <a:t>story.php?id</a:t>
            </a:r>
            <a:r>
              <a:rPr lang="en-US" dirty="0" smtClean="0"/>
              <a:t>=19461&amp;package_id=634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02BE-C7C1-384D-890E-CE17B5BA7A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Living Room</a:t>
            </a:r>
            <a:r>
              <a:rPr lang="en-US" baseline="0" dirty="0" smtClean="0"/>
              <a:t> </a:t>
            </a:r>
            <a:r>
              <a:rPr lang="en-US" baseline="0" smtClean="0"/>
              <a:t>Candidate campaign videos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02BE-C7C1-384D-890E-CE17B5BA7A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09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09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07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35A4E65A-34DA-8D4D-BC9A-7424CA73C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F8451-8FBD-A64C-888D-9C109FE13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3C583-6A86-B048-AA10-B7828219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B5622-D896-CE42-8346-DA642003E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07D25-AED9-4046-8EC6-FCDD8879D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341BB-A006-AE47-BE10-4A1B64CBD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31508-7C50-B14C-A6E1-46F5CEF1B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AEE4F-55A3-9342-B9BA-6F0120413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E494F-1517-444C-A2DF-C443AB9F8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A82C9-C1E2-CF49-9FD5-9FDA6D482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4F16F-A2C4-1843-8927-C13A59908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09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-109" charset="0"/>
              </a:defRPr>
            </a:lvl1pPr>
          </a:lstStyle>
          <a:p>
            <a:fld id="{BA574ADE-C1F5-F141-B8D5-357106407A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09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09" charset="2"/>
        <a:buChar char="l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l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-109" charset="2"/>
        <a:buChar char="l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outube.com/watch?v=NhMgy894v5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Work, Friday 4/17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How much money does </a:t>
            </a:r>
            <a:r>
              <a:rPr lang="en-US" sz="4000" dirty="0" err="1" smtClean="0"/>
              <a:t>SpaceX</a:t>
            </a:r>
            <a:r>
              <a:rPr lang="en-US" sz="4000" dirty="0" smtClean="0"/>
              <a:t> receive from NASA?</a:t>
            </a:r>
          </a:p>
          <a:p>
            <a:r>
              <a:rPr lang="en-US" sz="4000" dirty="0" smtClean="0"/>
              <a:t>Which former president was assassinated on April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1865?</a:t>
            </a:r>
          </a:p>
          <a:p>
            <a:r>
              <a:rPr lang="en-US" sz="4000" dirty="0" smtClean="0"/>
              <a:t>What is the name of the campaign to address loneliness?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8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0" y="0"/>
            <a:ext cx="46482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914400"/>
            <a:ext cx="46482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Political Action Committees (PACs)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Private organizations established by corporations, labor unions, trade associations, or interest groups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Raise money and distribute election funds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Donate as much as $5000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Individuals candidates are allowed to spend their own personal money in an election, with no limit to the amount of money they are allowed to contribute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2286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Campaigns Financed?</a:t>
            </a:r>
          </a:p>
        </p:txBody>
      </p:sp>
      <p:pic>
        <p:nvPicPr>
          <p:cNvPr id="14341" name="Picture 6" descr="Camapign Spen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00200"/>
            <a:ext cx="38703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572000" y="762000"/>
            <a:ext cx="4572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Public Funding:  Available for presidential elections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Eligible for funds if a candidate raises $5000 in individual contributions of $250 or less in twenty different states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If eligible can apply for federal funds to match all individual contributions of $250 or less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Third party candidates are only eligible if they receive at least 5% of the vote in the previous election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Candidates who accept public funding are limited to the amount of money – equal funding for candidates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0" y="152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Campaigns Financed?</a:t>
            </a:r>
          </a:p>
        </p:txBody>
      </p:sp>
      <p:pic>
        <p:nvPicPr>
          <p:cNvPr id="15365" name="Picture 9" descr="http://www.latimes.com/media/photo/2008-06/401754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3962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-228600" y="228600"/>
            <a:ext cx="487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do Candidates and Parties Publicize Themselves During Campaigns?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219200"/>
            <a:ext cx="4572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Two major strategies to increase public awareness – </a:t>
            </a:r>
            <a:r>
              <a:rPr lang="en-US" sz="2000" b="1">
                <a:solidFill>
                  <a:srgbClr val="FF00FF"/>
                </a:solidFill>
              </a:rPr>
              <a:t>labor intensive</a:t>
            </a:r>
            <a:r>
              <a:rPr lang="en-US" sz="2000"/>
              <a:t> and </a:t>
            </a:r>
            <a:r>
              <a:rPr lang="en-US" sz="2000" b="1">
                <a:solidFill>
                  <a:srgbClr val="FF00FF"/>
                </a:solidFill>
              </a:rPr>
              <a:t>media intensive</a:t>
            </a:r>
          </a:p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b="1">
                <a:solidFill>
                  <a:srgbClr val="FF00FF"/>
                </a:solidFill>
              </a:rPr>
              <a:t>Labor intensive campaigns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Used mostly in local elections and congressional races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Recruiting volunteers to hand out leaflets and organize rallies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Candidates make appearances at local events, receptions, or community meetings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Canvassing  - person to person campaigning; going door to door; use of the telephone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endParaRPr lang="en-US" sz="2000"/>
          </a:p>
        </p:txBody>
      </p:sp>
      <p:pic>
        <p:nvPicPr>
          <p:cNvPr id="16389" name="Picture 14" descr="Campaign sign: 'Elect Anita Cruz for Deerfeld Beach City Commission'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57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62763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4572000" y="1600200"/>
            <a:ext cx="45720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FF00FF"/>
                </a:solidFill>
              </a:rPr>
              <a:t>Media driven campaigns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Used mostly in statewide campaigns and national elections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Broadcast media to emphasize their issues and personal characteristics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Shorter radio and television ads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Longer infomercials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Televised debates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Websites and podcasts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95800" y="228600"/>
            <a:ext cx="487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do Candidates and Parties Publicize Themselves During Campaigns?</a:t>
            </a:r>
          </a:p>
        </p:txBody>
      </p:sp>
      <p:pic>
        <p:nvPicPr>
          <p:cNvPr id="17413" name="Picture 13" descr="http://www.cubaencuentro.com/var/cubaencuentro.com/storage/images/opinion/articulos/tiempo-de-cambio-92123/los-candidatos-presidenciales-de-ee-uu-john-mccain-y-barack-obama/741402-1-esl-ES/los-candidatos-presidenciales-de-ee-uu-john-mccain-y-barack-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38544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3810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What do Candidates do to Increase Their Support?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1066800"/>
            <a:ext cx="4572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 smtClean="0"/>
              <a:t>Canvassing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 smtClean="0"/>
              <a:t>Door to door, contacted by telephone</a:t>
            </a:r>
          </a:p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 smtClean="0"/>
              <a:t>Endorsement</a:t>
            </a:r>
            <a:endParaRPr lang="en-US" sz="2000" dirty="0"/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/>
              <a:t>Political endorsement is the public declaration of one’s personal or group support for a candidate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/>
              <a:t>Elected officials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/>
              <a:t>Private companies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/>
              <a:t>Non profit organizations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dirty="0"/>
              <a:t>Other members of society</a:t>
            </a:r>
            <a:endParaRPr lang="en-US" sz="2000" dirty="0" smtClean="0"/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endParaRPr lang="en-US" sz="2000" dirty="0"/>
          </a:p>
        </p:txBody>
      </p:sp>
      <p:pic>
        <p:nvPicPr>
          <p:cNvPr id="18437" name="Picture 2" descr="http://cagle.msnbc.com/news/KennedyEndorsement/images/varv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4863" y="1981200"/>
            <a:ext cx="45291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62763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0" y="1600200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Propaganda:  Aimed at influencing the opinions of citizens.  It is usually misleading and not valid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Glittering Generalities:  An appeal to the emotions using vague words, such as peace or freedom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Bandwagon:  Using language that makes voters feel they should support an issue just because a majority of citizens do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48200" y="2286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What do Candidates do to Increase Their Support?</a:t>
            </a:r>
          </a:p>
        </p:txBody>
      </p:sp>
      <p:pic>
        <p:nvPicPr>
          <p:cNvPr id="19461" name="Picture 7" descr="Camapign Promi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33924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3810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What do Candidates do to Increase Their Support?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1371600"/>
            <a:ext cx="4572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Stack Cards:  Using only facts that support a candidate’s argument and excluding other important facts</a:t>
            </a:r>
          </a:p>
          <a:p>
            <a:pPr marL="5715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Name Calling:  Attaching negative labels to a candidate’s opponent</a:t>
            </a:r>
          </a:p>
          <a:p>
            <a:pPr marL="1028700" lvl="3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Negative advertising</a:t>
            </a:r>
          </a:p>
          <a:p>
            <a:pPr marL="5715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“Just Plain Folks”:  Telling voters that a candidate is “just like them”</a:t>
            </a:r>
          </a:p>
          <a:p>
            <a:pPr marL="1028700" lvl="3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 An ordinary person with similar values and ideas</a:t>
            </a:r>
          </a:p>
        </p:txBody>
      </p:sp>
      <p:pic>
        <p:nvPicPr>
          <p:cNvPr id="20485" name="Picture 6" descr="Negative Ads-Apat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45720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200"/>
              <a:t>The Election Process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hlinkClick r:id="rId2"/>
              </a:rPr>
              <a:t>Voting Rap</a:t>
            </a:r>
            <a:endParaRPr lang="en-US" dirty="0" smtClean="0"/>
          </a:p>
          <a:p>
            <a:pPr algn="ctr" eaLnBrk="1" hangingPunct="1">
              <a:buFont typeface="Wingdings" pitchFamily="-109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2286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Candidates Elected?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0" y="838200"/>
            <a:ext cx="45720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There are </a:t>
            </a:r>
            <a:r>
              <a:rPr lang="en-US" sz="2000" b="1" u="sng"/>
              <a:t>three</a:t>
            </a:r>
            <a:r>
              <a:rPr lang="en-US" sz="2000"/>
              <a:t> types of elections in the United States</a:t>
            </a:r>
          </a:p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endParaRPr lang="en-US" sz="2000"/>
          </a:p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None/>
            </a:pPr>
            <a:r>
              <a:rPr lang="en-US" sz="2000"/>
              <a:t>1. </a:t>
            </a:r>
            <a:r>
              <a:rPr lang="en-US" sz="2000" b="1">
                <a:solidFill>
                  <a:srgbClr val="FF00FF"/>
                </a:solidFill>
              </a:rPr>
              <a:t>Primary Election</a:t>
            </a:r>
            <a:r>
              <a:rPr lang="en-US" sz="2000"/>
              <a:t>:  Voters select a party’s candidate for the general election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b="1">
                <a:solidFill>
                  <a:srgbClr val="FF00FF"/>
                </a:solidFill>
              </a:rPr>
              <a:t>Closed primary</a:t>
            </a:r>
            <a:r>
              <a:rPr lang="en-US" sz="2000"/>
              <a:t>-only registered members of the party can vote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 b="1">
                <a:solidFill>
                  <a:srgbClr val="FF00FF"/>
                </a:solidFill>
              </a:rPr>
              <a:t>Open primary</a:t>
            </a:r>
            <a:r>
              <a:rPr lang="en-US" sz="2000"/>
              <a:t>-all registered voters can decide on the primary candidate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North Carolina-each party may allow unaffiliated voters to vote in the primary</a:t>
            </a:r>
          </a:p>
        </p:txBody>
      </p:sp>
      <p:pic>
        <p:nvPicPr>
          <p:cNvPr id="4101" name="Picture 23" descr="Hillary Clinton, Obama Barack, Pennsylvania primary e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962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69113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572000" y="1447800"/>
            <a:ext cx="4572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None/>
            </a:pPr>
            <a:r>
              <a:rPr lang="en-US" sz="2000"/>
              <a:t>***Instead of a primary election, some states hold a </a:t>
            </a:r>
            <a:r>
              <a:rPr lang="en-US" sz="2000" b="1">
                <a:solidFill>
                  <a:srgbClr val="FF00FF"/>
                </a:solidFill>
              </a:rPr>
              <a:t>Caucus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A </a:t>
            </a:r>
            <a:r>
              <a:rPr lang="en-US" sz="2000" b="1">
                <a:solidFill>
                  <a:srgbClr val="FF00FF"/>
                </a:solidFill>
              </a:rPr>
              <a:t>Caucus</a:t>
            </a:r>
            <a:r>
              <a:rPr lang="en-US" sz="2000"/>
              <a:t> is a meeting of  supporters or members of a political party to name candidates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0" y="152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Candidates Elected?</a:t>
            </a:r>
          </a:p>
        </p:txBody>
      </p:sp>
      <p:pic>
        <p:nvPicPr>
          <p:cNvPr id="5125" name="Picture 7" descr="Primar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4343400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69113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419600" y="1143000"/>
            <a:ext cx="4572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None/>
            </a:pPr>
            <a:r>
              <a:rPr lang="en-US" sz="2000"/>
              <a:t>2.  </a:t>
            </a:r>
            <a:r>
              <a:rPr lang="en-US" sz="2000" b="1">
                <a:solidFill>
                  <a:srgbClr val="FF00FF"/>
                </a:solidFill>
              </a:rPr>
              <a:t>General Election</a:t>
            </a:r>
            <a:r>
              <a:rPr lang="en-US" sz="2000"/>
              <a:t>:  held after the primary election to elect candidates to office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Held the first Tuesday after the first Monday in November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All registered voters may vote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Candidates are elected by “plurality vote”</a:t>
            </a:r>
          </a:p>
          <a:p>
            <a:pPr marL="1600200" lvl="3" indent="-2286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Whichever candidate has the most votes </a:t>
            </a:r>
          </a:p>
          <a:p>
            <a:pPr marL="114300" indent="-114300" eaLnBrk="1" hangingPunct="1">
              <a:spcBef>
                <a:spcPct val="50000"/>
              </a:spcBef>
            </a:pPr>
            <a:endParaRPr lang="en-US" sz="200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0" y="152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Candidates Elected?</a:t>
            </a:r>
          </a:p>
        </p:txBody>
      </p:sp>
      <p:pic>
        <p:nvPicPr>
          <p:cNvPr id="6149" name="Picture 7" descr="m1g_Elections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3333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1295400"/>
            <a:ext cx="4572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None/>
            </a:pPr>
            <a:r>
              <a:rPr lang="en-US" sz="2000"/>
              <a:t>3.  </a:t>
            </a:r>
            <a:r>
              <a:rPr lang="en-US" sz="2000" b="1">
                <a:solidFill>
                  <a:srgbClr val="FF00FF"/>
                </a:solidFill>
              </a:rPr>
              <a:t>Run-off Election</a:t>
            </a:r>
            <a:r>
              <a:rPr lang="en-US" sz="2000"/>
              <a:t>:  If a candidate does not win a majority of votes in the election 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Held between the two candidates who received the most votes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Run-off elections are not held in North Carolina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endParaRPr lang="en-US" sz="200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2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Candidates Elected?</a:t>
            </a:r>
          </a:p>
        </p:txBody>
      </p:sp>
      <p:pic>
        <p:nvPicPr>
          <p:cNvPr id="7173" name="Picture 9" descr="http://media.nbcaugusta.com/images/wagt_election_da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57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0" y="2286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What is the Difference Between a Partisan and Non-Partisan Election?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0" y="1295400"/>
            <a:ext cx="4572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Partisan Election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Party affiliation of the candidate is listed on the ballot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North Carolina – all state, county, most school board, and some city elections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Straight party ticket – vote the same party affiliation for all candidates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Split party ticket – vote for candidates of any party affiliation</a:t>
            </a:r>
          </a:p>
        </p:txBody>
      </p:sp>
      <p:pic>
        <p:nvPicPr>
          <p:cNvPr id="11269" name="Picture 8" descr="straight ticket lines on 2002 bal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962400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1447800"/>
            <a:ext cx="4495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Non-Partisan 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No party affiliation appears on the ballot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/>
              <a:t>North Carolina -  all judicial, most city, and some school board elections</a:t>
            </a:r>
            <a:endParaRPr lang="en-US" sz="2000">
              <a:latin typeface="Comic Sans MS" pitchFamily="-109" charset="0"/>
            </a:endParaRPr>
          </a:p>
          <a:p>
            <a:pPr marL="114300" indent="-114300" eaLnBrk="1" hangingPunct="1">
              <a:spcBef>
                <a:spcPct val="50000"/>
              </a:spcBef>
            </a:pPr>
            <a:endParaRPr lang="en-US" sz="2000">
              <a:latin typeface="Comic Sans MS" pitchFamily="-10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1524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What is the Difference Between a Partisan and Non-Partisan Election?</a:t>
            </a:r>
          </a:p>
        </p:txBody>
      </p:sp>
      <p:pic>
        <p:nvPicPr>
          <p:cNvPr id="12293" name="Picture 8" descr="http://www.rsaforensics.com/db5/00469/rsaforensics.com/_uimages/gavel-4x6-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86000"/>
            <a:ext cx="3810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0" y="2286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How are Campaigns Financed?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0" y="914400"/>
            <a:ext cx="4572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Private Funding:  Private Funds can be raised through individual donors, contributions from political action committees, or political parties and candidates’ personal and family resources</a:t>
            </a:r>
          </a:p>
          <a:p>
            <a:pPr marL="571500" lvl="1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Individual donors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Up to $2300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Direct mail fundraising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Internet fundraising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Friends</a:t>
            </a:r>
          </a:p>
          <a:p>
            <a:pPr marL="1028700" lvl="2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Family</a:t>
            </a:r>
          </a:p>
          <a:p>
            <a:pPr marL="114300" indent="-114300" eaLnBrk="1" hangingPunct="1">
              <a:spcBef>
                <a:spcPct val="50000"/>
              </a:spcBef>
              <a:buFont typeface="Arial" pitchFamily="-109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114300" indent="-1143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</a:t>
            </a:r>
            <a:endParaRPr lang="en-US" sz="2000"/>
          </a:p>
        </p:txBody>
      </p:sp>
      <p:pic>
        <p:nvPicPr>
          <p:cNvPr id="13317" name="Picture 9" descr="http://www.elections.ca/eca/eim/article_search/images/insight_2002_05_briffault_0002_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37163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6853</TotalTime>
  <Words>852</Words>
  <Application>Microsoft Macintosh PowerPoint</Application>
  <PresentationFormat>On-screen Show (4:3)</PresentationFormat>
  <Paragraphs>96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Radial</vt:lpstr>
      <vt:lpstr>Bell Work, Friday 4/17</vt:lpstr>
      <vt:lpstr>The Election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Amanda Gilchrist</cp:lastModifiedBy>
  <cp:revision>28</cp:revision>
  <dcterms:created xsi:type="dcterms:W3CDTF">2013-03-17T11:41:40Z</dcterms:created>
  <dcterms:modified xsi:type="dcterms:W3CDTF">2015-04-17T17:52:42Z</dcterms:modified>
</cp:coreProperties>
</file>