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5"/>
  </p:notes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7EE0-98FB-5440-B639-F07BCE4F4255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7A432-BCD9-274E-9476-96D365B27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Lever Machine: </a:t>
            </a:r>
            <a:r>
              <a:rPr lang="pl-PL" dirty="0" err="1" smtClean="0"/>
              <a:t>https</a:t>
            </a:r>
            <a:r>
              <a:rPr lang="pl-PL" dirty="0" smtClean="0"/>
              <a:t>://</a:t>
            </a:r>
            <a:r>
              <a:rPr lang="pl-PL" dirty="0" err="1" smtClean="0"/>
              <a:t>www.youtube.com</a:t>
            </a:r>
            <a:r>
              <a:rPr lang="pl-PL" dirty="0" smtClean="0"/>
              <a:t>/</a:t>
            </a:r>
            <a:r>
              <a:rPr lang="pl-PL" dirty="0" err="1" smtClean="0"/>
              <a:t>watch?v</a:t>
            </a:r>
            <a:r>
              <a:rPr lang="pl-PL" dirty="0" smtClean="0"/>
              <a:t>=6iphiBpgZBM</a:t>
            </a:r>
          </a:p>
          <a:p>
            <a:r>
              <a:rPr lang="pl-PL" dirty="0" err="1" smtClean="0"/>
              <a:t>Onion</a:t>
            </a:r>
            <a:r>
              <a:rPr lang="pl-PL" dirty="0" smtClean="0"/>
              <a:t> </a:t>
            </a:r>
            <a:r>
              <a:rPr lang="pl-PL" dirty="0" err="1" smtClean="0"/>
              <a:t>Lever</a:t>
            </a:r>
            <a:r>
              <a:rPr lang="pl-PL" dirty="0" smtClean="0"/>
              <a:t> Machine: </a:t>
            </a:r>
            <a:r>
              <a:rPr lang="pl-PL" dirty="0" err="1" smtClean="0"/>
              <a:t>https</a:t>
            </a:r>
            <a:r>
              <a:rPr lang="pl-PL" dirty="0" smtClean="0"/>
              <a:t>://</a:t>
            </a:r>
            <a:r>
              <a:rPr lang="pl-PL" dirty="0" err="1" smtClean="0"/>
              <a:t>www.youtube.com</a:t>
            </a:r>
            <a:r>
              <a:rPr lang="pl-PL" dirty="0" smtClean="0"/>
              <a:t>/</a:t>
            </a:r>
            <a:r>
              <a:rPr lang="pl-PL" dirty="0" err="1" smtClean="0"/>
              <a:t>watch?v</a:t>
            </a:r>
            <a:r>
              <a:rPr lang="pl-PL" smtClean="0"/>
              <a:t>=MmPtfy9P714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7A432-BCD9-274E-9476-96D365B277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-109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-109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563D88-A4CA-0745-813B-C353394ED8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4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18FD9-16CC-654A-8955-71031ACFFCB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5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988CE-66FD-EC47-B210-1E3B7C404B4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9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6517B-F3D0-6A4D-876D-CADE7EF88F1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90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AA7B1-C278-A84C-B20A-811B24F967B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2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8398E-5C50-FD47-8BF8-2BE14DF985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2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59817-336A-E349-A3EE-C43713B916A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26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8442A-732A-9842-A179-B0D6925EE1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2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0FF7-41CA-D445-B24F-869792E238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55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21FD2-AF9E-7E48-95EF-ED094DDCD48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23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53504-5D1E-344E-9653-A1AB524670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0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0B798-A91C-B642-903B-FF0906EC94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65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99CC0-F440-B340-9191-9A7D5483D8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67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807B5-6092-074F-9FA9-0759F83E92D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5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5067-DA8A-E045-866D-6BCF43A091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3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F7471-3F5A-CE4A-B1A6-BC93334AF20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3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9CA64-34F0-B440-AB91-B897F84A34F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753A9-0D0A-6D4A-9AFF-A54A0D5C08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8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CA80C-5B88-A54E-B492-775767BF75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E4360-BA72-FC45-8D92-AFBF9641FB9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53150-B2B8-E64E-80F2-C032B69473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9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789CC-575D-4542-9DCA-00CC03F492B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2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-109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-109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CF8003B-0910-D04B-930E-6E10153EC72C}" type="slidenum">
              <a:rPr lang="en-US">
                <a:solidFill>
                  <a:srgbClr val="FFFFFF"/>
                </a:solidFill>
                <a:latin typeface="Arial" pitchFamily="-109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437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-109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09" charset="2"/>
        <a:buChar char="n"/>
        <a:defRPr sz="26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09" charset="2"/>
        <a:buChar char="n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DFB2724-FB73-4E47-BC1D-33B2D4F7A778}" type="slidenum">
              <a:rPr lang="en-US">
                <a:solidFill>
                  <a:srgbClr val="FFFFFF"/>
                </a:solidFill>
                <a:latin typeface="Tahoma" pitchFamily="-109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269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09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109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109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9.jpeg"/><Relationship Id="rId3" Type="http://schemas.openxmlformats.org/officeDocument/2006/relationships/hyperlink" Target="http://www.nhcgov.com/elections/pages/welcome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appynovisad.co.yu/slike/Moda/vesti/revolution_fist.jpg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hyperlink" Target="http://www.youtube.com/watch?v=Y_034-Xu2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hyperlink" Target="http://www.youtube.com/watch?v=CqD0_-tPCcw&amp;feature=relmf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Work, Thursday 4/16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does Al-</a:t>
            </a:r>
            <a:r>
              <a:rPr lang="en-US" dirty="0" err="1" smtClean="0"/>
              <a:t>Shabaab</a:t>
            </a:r>
            <a:r>
              <a:rPr lang="en-US" dirty="0" smtClean="0"/>
              <a:t> mean in Arabic?</a:t>
            </a:r>
          </a:p>
          <a:p>
            <a:endParaRPr lang="en-US" dirty="0" smtClean="0"/>
          </a:p>
          <a:p>
            <a:r>
              <a:rPr lang="en-US" dirty="0" smtClean="0"/>
              <a:t>2. What is the problem that has to be cleaned up in Rio de </a:t>
            </a:r>
            <a:r>
              <a:rPr lang="en-US" dirty="0" err="1" smtClean="0"/>
              <a:t>Janiero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3. What is </a:t>
            </a:r>
            <a:r>
              <a:rPr lang="en-US" dirty="0" err="1" smtClean="0"/>
              <a:t>Kopila</a:t>
            </a:r>
            <a:r>
              <a:rPr lang="en-US" dirty="0" smtClean="0"/>
              <a:t> Valley?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0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3886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Federal Laws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Cannot be denied due to: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15</a:t>
            </a:r>
            <a:r>
              <a:rPr lang="en-US" sz="2000" baseline="30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th </a:t>
            </a: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 Amendment- Race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19</a:t>
            </a:r>
            <a:r>
              <a:rPr lang="en-US" sz="2000" baseline="30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th</a:t>
            </a: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 Amendment- Gender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26</a:t>
            </a:r>
            <a:r>
              <a:rPr lang="en-US" sz="2000" baseline="30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th</a:t>
            </a: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 Amendment- 18 years old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38100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Who can Vote?</a:t>
            </a:r>
          </a:p>
        </p:txBody>
      </p:sp>
      <p:pic>
        <p:nvPicPr>
          <p:cNvPr id="4102" name="Picture 23" descr="http://americanhistory.si.edu/VOTE/small/6_02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609600"/>
            <a:ext cx="37782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339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5181600" y="838200"/>
            <a:ext cx="3657600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North Carolina Laws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18 years old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30-day residency in the county you live in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You must not be registered in another county or state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If you are a convicted felon, your rights of citizenship have been restored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Once a felon completes their sentence, their rights are restored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000">
              <a:solidFill>
                <a:srgbClr val="000000"/>
              </a:solidFill>
              <a:latin typeface="Arial" pitchFamily="-109" charset="0"/>
              <a:ea typeface="Arial" pitchFamily="-109" charset="0"/>
              <a:cs typeface="Arial" pitchFamily="-109" charset="0"/>
            </a:endParaRP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itchFamily="-109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5105400" y="381000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Who can Vote?</a:t>
            </a:r>
          </a:p>
        </p:txBody>
      </p:sp>
      <p:pic>
        <p:nvPicPr>
          <p:cNvPr id="5126" name="Picture 14" descr="http://graphics.jsonline.com/graphics/news/img/nov06/felonsJ1110706-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41957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53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381000" y="1219200"/>
            <a:ext cx="3810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You can register through: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Department of Motor Vehicle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County board of elections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Application is online to mail in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Libraries and public high schools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Mail in registration forms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How Does One Register to Vote?</a:t>
            </a:r>
          </a:p>
        </p:txBody>
      </p:sp>
      <p:pic>
        <p:nvPicPr>
          <p:cNvPr id="6150" name="Picture 2" descr="http://hoboken411.com/wp-content/uploads/2008/01/hoboken-voter-regist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609600"/>
            <a:ext cx="37623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0" y="5638800"/>
            <a:ext cx="233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Tahoma" pitchFamily="-109" charset="0"/>
                <a:hlinkClick r:id="rId3"/>
              </a:rPr>
              <a:t>New Hanover County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Tahoma" pitchFamily="-109" charset="0"/>
                <a:hlinkClick r:id="rId3"/>
              </a:rPr>
              <a:t>Board of Elections</a:t>
            </a:r>
            <a:endParaRPr lang="en-US" dirty="0">
              <a:solidFill>
                <a:srgbClr val="FFFFFF"/>
              </a:solidFill>
              <a:latin typeface="Tahom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1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5029200" y="1066800"/>
            <a:ext cx="36576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Some offices are elected across the state at-large, while others are elected within voting districts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At large elections-all voters select from the same group of candidates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Examples: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US Senate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Governor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Lt. Governor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Secretary of State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NC Supreme Court Justices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5105400" y="3810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are Voting Districts and When are They Used?</a:t>
            </a:r>
          </a:p>
        </p:txBody>
      </p:sp>
      <p:pic>
        <p:nvPicPr>
          <p:cNvPr id="7174" name="Picture 4" descr="http://media.gatewaync.com/wsj/photos/2008/05/30/dole-hag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3781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1600200" y="44958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Tahoma" pitchFamily="-109" charset="0"/>
              </a:rPr>
              <a:t>Dole and Hagan</a:t>
            </a:r>
          </a:p>
        </p:txBody>
      </p:sp>
    </p:spTree>
    <p:extLst>
      <p:ext uri="{BB962C8B-B14F-4D97-AF65-F5344CB8AC3E}">
        <p14:creationId xmlns:p14="http://schemas.microsoft.com/office/powerpoint/2010/main" val="160880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8195" name="AutoShape 9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304800" y="1219200"/>
            <a:ext cx="38862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In elections involving voting districts, voters will be selecting from different groups of candidates depending on the district they live in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Examples: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US House of Representatives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NC Senate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NC House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Superior Court Judge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District Court Judge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District Attorney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533400" y="4572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are Voting Districts and When are They Used?</a:t>
            </a:r>
          </a:p>
        </p:txBody>
      </p:sp>
      <p:pic>
        <p:nvPicPr>
          <p:cNvPr id="8198" name="Picture 4" descr="http://www.reformamt.org/HouseElections2006Files/NC-districts-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57400"/>
            <a:ext cx="45069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70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4800600" y="1066800"/>
            <a:ext cx="41148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Depending on where you live in North Carolina, some county commission, city council, and school board elections may be at-large or district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At-large:  everyone in the jurisdiction votes for the same person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Voting district: voters will select from a different group of candidates depending where they live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One group of candidates will be running for seat A, one group will be running for seat B</a:t>
            </a:r>
            <a:endParaRPr lang="en-US" sz="2000">
              <a:solidFill>
                <a:srgbClr val="000000"/>
              </a:solidFill>
              <a:latin typeface="Comic Sans MS" pitchFamily="-109" charset="0"/>
            </a:endParaRP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5105400" y="3048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are Voting Districts and When are They Used?</a:t>
            </a:r>
          </a:p>
        </p:txBody>
      </p:sp>
      <p:pic>
        <p:nvPicPr>
          <p:cNvPr id="9222" name="Picture 2" descr="http://www.laredofirefighters.org/vo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97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0243" name="AutoShape 9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304800" y="1295400"/>
            <a:ext cx="3962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County board of election divides its county into polling precincts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Each polling precinct has a designated polling site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Your polling site is listed on your registration card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You may cast an absentee ballot before election day</a:t>
            </a:r>
          </a:p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In some states you can go to a designated site and “early vote</a:t>
            </a:r>
            <a:r>
              <a:rPr lang="en-US" sz="2000" smtClean="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” </a:t>
            </a:r>
            <a:endParaRPr lang="en-US" sz="2000">
              <a:solidFill>
                <a:srgbClr val="000000"/>
              </a:solidFill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381000" y="45720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Where Do I Need to Go to Vote?</a:t>
            </a:r>
          </a:p>
        </p:txBody>
      </p:sp>
      <p:pic>
        <p:nvPicPr>
          <p:cNvPr id="10246" name="Picture 2" descr="http://www.wvvotes.com/images/sidebar/Voter-Going-To-Po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762000"/>
            <a:ext cx="301466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9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49530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05400" y="4572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 Happens When I Get to My Polling Place? </a:t>
            </a:r>
            <a:endParaRPr lang="en-US" sz="2000" b="1">
              <a:solidFill>
                <a:srgbClr val="000000"/>
              </a:solidFill>
              <a:latin typeface="Comic Sans MS" pitchFamily="-109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05400" y="1295400"/>
            <a:ext cx="3657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I.D. is checked against list of registered voters</a:t>
            </a:r>
          </a:p>
          <a:p>
            <a:pPr marL="228600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000">
              <a:solidFill>
                <a:srgbClr val="000000"/>
              </a:solidFill>
              <a:latin typeface="Arial" pitchFamily="-109" charset="0"/>
              <a:ea typeface="Arial" pitchFamily="-109" charset="0"/>
              <a:cs typeface="Arial" pitchFamily="-109" charset="0"/>
            </a:endParaRPr>
          </a:p>
          <a:p>
            <a:pPr marL="228600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Cast your vote</a:t>
            </a:r>
          </a:p>
          <a:p>
            <a:pPr marL="685800" lvl="1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paper ballots</a:t>
            </a:r>
          </a:p>
          <a:p>
            <a:pPr marL="685800" lvl="1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lever machines</a:t>
            </a:r>
          </a:p>
          <a:p>
            <a:pPr marL="685800" lvl="1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punch cards</a:t>
            </a:r>
          </a:p>
          <a:p>
            <a:pPr marL="685800" lvl="1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Computer</a:t>
            </a:r>
          </a:p>
          <a:p>
            <a:pPr marL="685800" lvl="1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000">
              <a:solidFill>
                <a:srgbClr val="000000"/>
              </a:solidFill>
              <a:latin typeface="Arial" pitchFamily="-109" charset="0"/>
              <a:ea typeface="Arial" pitchFamily="-109" charset="0"/>
              <a:cs typeface="Arial" pitchFamily="-109" charset="0"/>
            </a:endParaRPr>
          </a:p>
          <a:p>
            <a:pPr marL="228600" indent="-228600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You may encounter an exit poll as you leave</a:t>
            </a:r>
          </a:p>
        </p:txBody>
      </p:sp>
      <p:pic>
        <p:nvPicPr>
          <p:cNvPr id="11270" name="Picture 14" descr="Voter Booth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35512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674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2291" name="AutoShape 9"/>
          <p:cNvSpPr>
            <a:spLocks noChangeArrowheads="1"/>
          </p:cNvSpPr>
          <p:nvPr/>
        </p:nvSpPr>
        <p:spPr bwMode="auto">
          <a:xfrm>
            <a:off x="3048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Other Things Might I Vote on in an Election?</a:t>
            </a:r>
            <a:r>
              <a:rPr lang="en-US" sz="2000" b="1">
                <a:solidFill>
                  <a:srgbClr val="000000"/>
                </a:solidFill>
                <a:latin typeface="Comic Sans MS" pitchFamily="-109" charset="0"/>
              </a:rPr>
              <a:t>                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36576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Initiative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Process which citizens can propose laws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Citizens petition the board of elections to put a referendum or a proposition on the ballot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Petition must be signed by a certain number of registered voters</a:t>
            </a:r>
          </a:p>
        </p:txBody>
      </p:sp>
      <p:pic>
        <p:nvPicPr>
          <p:cNvPr id="12294" name="Picture 2" descr="http://www.yorku.ca/yfile/photos/20070504/Citize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76400"/>
            <a:ext cx="42672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02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3315" name="AutoShape 9"/>
          <p:cNvSpPr>
            <a:spLocks noChangeArrowheads="1"/>
          </p:cNvSpPr>
          <p:nvPr/>
        </p:nvSpPr>
        <p:spPr bwMode="auto">
          <a:xfrm>
            <a:off x="48768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029200" y="1371600"/>
            <a:ext cx="3733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Referendum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Law proposed or passed by the state legislature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Put on the ballot for citizens to approve or reject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 referendum allows citizens to vote directly on a proposed law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NC examples: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Lottery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Line-Item Veto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105400" y="5334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Other Things Might I Vote on in an Election?</a:t>
            </a:r>
            <a:r>
              <a:rPr lang="en-US" sz="2000" b="1">
                <a:solidFill>
                  <a:srgbClr val="000000"/>
                </a:solidFill>
                <a:latin typeface="Comic Sans MS" pitchFamily="-109" charset="0"/>
              </a:rPr>
              <a:t>                  </a:t>
            </a:r>
          </a:p>
        </p:txBody>
      </p:sp>
      <p:pic>
        <p:nvPicPr>
          <p:cNvPr id="13318" name="Picture 2" descr="http://www.wcnc.com/news/images/0221-lott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33099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23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1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25603" name="AutoShape 12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25604" name="Text Box 14"/>
          <p:cNvSpPr txBox="1">
            <a:spLocks noChangeArrowheads="1"/>
          </p:cNvSpPr>
          <p:nvPr/>
        </p:nvSpPr>
        <p:spPr bwMode="auto">
          <a:xfrm>
            <a:off x="4572000" y="19812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Political ideology is a person’s set of underlying ideas and beliefs through which he/she understands politics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76800" y="1524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25606" name="Picture 2" descr="http://www.toothpastefordinner.com/092507/adult-political-ideolog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4254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724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4339" name="AutoShape 9"/>
          <p:cNvSpPr>
            <a:spLocks noChangeArrowheads="1"/>
          </p:cNvSpPr>
          <p:nvPr/>
        </p:nvSpPr>
        <p:spPr bwMode="auto">
          <a:xfrm>
            <a:off x="3048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354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What Other Things Might I Vote on in an Election?</a:t>
            </a:r>
            <a:r>
              <a:rPr lang="en-US" sz="2000" b="1">
                <a:solidFill>
                  <a:srgbClr val="000000"/>
                </a:solidFill>
                <a:latin typeface="Comic Sans MS" pitchFamily="-109" charset="0"/>
              </a:rPr>
              <a:t>                 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36576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Recall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Registered voters petition the board of elections to have a government official to be removed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Rare in North Carolina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Only 15 cities and one school board in North Carolina have permission from the General Assembly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Example:</a:t>
            </a:r>
          </a:p>
          <a:p>
            <a:pPr marL="1144588" lvl="2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California-Schwarzenegger  </a:t>
            </a:r>
          </a:p>
        </p:txBody>
      </p:sp>
      <p:pic>
        <p:nvPicPr>
          <p:cNvPr id="14342" name="Picture 2" descr="http://images.google.com/url?q=http://www.biggerpockets.com/renewsblog/wp-content/uploads/2007/11/arnold_schwarzenegger.jpg&amp;usg=AFQjCNGK66u9DKKQdTxObmV4EfEkLYms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219200"/>
            <a:ext cx="31146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103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5363" name="AutoShape 9"/>
          <p:cNvSpPr>
            <a:spLocks noChangeArrowheads="1"/>
          </p:cNvSpPr>
          <p:nvPr/>
        </p:nvSpPr>
        <p:spPr bwMode="auto">
          <a:xfrm>
            <a:off x="48768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29200" y="4572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How Does the President Run for Office and Get Elected?  </a:t>
            </a:r>
            <a:endParaRPr lang="en-US" sz="2000" b="1">
              <a:solidFill>
                <a:srgbClr val="000000"/>
              </a:solidFill>
              <a:latin typeface="Comic Sans MS" pitchFamily="-109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76800" y="1524000"/>
            <a:ext cx="38862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Nomination of the Candidate 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Primary election or caucus held in fifty states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After the primary elections are held, the Democratic and Republican national parties hold conventions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At the convention, convention delegates from each state vote for a candidate</a:t>
            </a:r>
          </a:p>
        </p:txBody>
      </p:sp>
      <p:pic>
        <p:nvPicPr>
          <p:cNvPr id="15366" name="Picture 2" descr="http://i.cdn.turner.com/cnn/2008/images/03/10/gall.california.debate1.g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43434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975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B2B2B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6387" name="AutoShape 9"/>
          <p:cNvSpPr>
            <a:spLocks noChangeArrowheads="1"/>
          </p:cNvSpPr>
          <p:nvPr/>
        </p:nvSpPr>
        <p:spPr bwMode="auto">
          <a:xfrm>
            <a:off x="304800" y="304800"/>
            <a:ext cx="3962400" cy="6319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-109" charset="0"/>
            </a:endParaRP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381000" y="1219200"/>
            <a:ext cx="38862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Presidential Elections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Citizens vote on election day for the president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Instead of directly electing the president they elect a slate of members for the Electoral College (electors)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Each state has a number of electoral votes equal to the number of state’s senators and representatives</a:t>
            </a:r>
          </a:p>
          <a:p>
            <a:pPr marL="687388" lvl="1" indent="-230188" defTabSz="914400" fontAlgn="base">
              <a:spcBef>
                <a:spcPct val="5000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Washington, D.C. has three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How Does the President Run for Office and Get Elected?  </a:t>
            </a:r>
            <a:endParaRPr lang="en-US" sz="2000" b="1">
              <a:solidFill>
                <a:srgbClr val="000000"/>
              </a:solidFill>
              <a:latin typeface="Comic Sans MS" pitchFamily="-109" charset="0"/>
            </a:endParaRPr>
          </a:p>
        </p:txBody>
      </p:sp>
      <p:pic>
        <p:nvPicPr>
          <p:cNvPr id="16390" name="Picture 2" descr="http://cunyjschool.pbwiki.com/f/Election_2008-4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24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857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533400" y="2971800"/>
            <a:ext cx="8494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pitchFamily="-109" charset="0"/>
              </a:rPr>
              <a:t>RADICAL----LIBERAL----MODERATE----CONSERVATIVE----REACTIONARY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pitchFamily="-10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pitchFamily="-109" charset="0"/>
              </a:rPr>
              <a:t>(Far Left)		(Middle)				(Far Right)	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286000" y="762000"/>
            <a:ext cx="4591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Arial" pitchFamily="-109" charset="0"/>
              </a:rPr>
              <a:t>Spectrum of Political Ideology</a:t>
            </a:r>
            <a:endParaRPr lang="en-US" sz="2400">
              <a:solidFill>
                <a:srgbClr val="FFFFFF"/>
              </a:solidFill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27651" name="AutoShape 9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0" y="1219200"/>
            <a:ext cx="457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 b="1">
                <a:solidFill>
                  <a:srgbClr val="7030A0"/>
                </a:solidFill>
                <a:latin typeface="Arial" pitchFamily="-109" charset="0"/>
              </a:rPr>
              <a:t>Radical</a:t>
            </a: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:  Ideology that embraces rapid changes in the structure of society</a:t>
            </a:r>
          </a:p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Sometimes use extreme methods like violence or revolution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Considered to be far left of the spectrum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27654" name="Picture 4" descr="http://www.happynovisad.co.yu/slike/Moda/vesti/revolution_fis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1000"/>
            <a:ext cx="3708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325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1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28675" name="AutoShape 12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28676" name="Text Box 14"/>
          <p:cNvSpPr txBox="1">
            <a:spLocks noChangeArrowheads="1"/>
          </p:cNvSpPr>
          <p:nvPr/>
        </p:nvSpPr>
        <p:spPr bwMode="auto">
          <a:xfrm>
            <a:off x="4572000" y="1219200"/>
            <a:ext cx="457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 b="1">
                <a:solidFill>
                  <a:srgbClr val="7030A0"/>
                </a:solidFill>
                <a:latin typeface="Arial" pitchFamily="-109" charset="0"/>
              </a:rPr>
              <a:t>Liberal:  </a:t>
            </a: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Ideology that supports:</a:t>
            </a:r>
          </a:p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political and social reform</a:t>
            </a:r>
          </a:p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Expansion of federal social services-welfare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Government intervention in the economy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Efforts of the poor, minorities, women and the environment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76800" y="1524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28678" name="Picture 2" descr="http://www.empirewire.com/images/lib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81000" y="4419600"/>
            <a:ext cx="388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Arial" pitchFamily="-109" charset="0"/>
                <a:hlinkClick r:id="rId3"/>
              </a:rPr>
              <a:t>The History of the Democratic Party</a:t>
            </a:r>
            <a:endParaRPr lang="en-US" sz="2000" dirty="0">
              <a:solidFill>
                <a:srgbClr val="FFFFFF"/>
              </a:solidFill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4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29699" name="AutoShape 9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0" y="12192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</a:rPr>
              <a:t>Moderate:  Ideology shares viewpoints of both liberals and conservatives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-109" charset="0"/>
              </a:rPr>
              <a:t>Tolerance of other’s views and do not hold extreme views of their own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29702" name="Picture 2" descr="http://www.cartoonstock.com/lowres/hsc4291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0738" y="1524000"/>
            <a:ext cx="4132262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90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1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30723" name="AutoShape 12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30724" name="Text Box 14"/>
          <p:cNvSpPr txBox="1">
            <a:spLocks noChangeArrowheads="1"/>
          </p:cNvSpPr>
          <p:nvPr/>
        </p:nvSpPr>
        <p:spPr bwMode="auto">
          <a:xfrm>
            <a:off x="4572000" y="990600"/>
            <a:ext cx="4572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 b="1">
                <a:solidFill>
                  <a:srgbClr val="7030A0"/>
                </a:solidFill>
                <a:latin typeface="Arial" pitchFamily="-109" charset="0"/>
              </a:rPr>
              <a:t>Conservative:</a:t>
            </a: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  Ideology that supports:</a:t>
            </a:r>
          </a:p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 the social and economic status quo 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minimizing the power and control of the government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Value social positions such as </a:t>
            </a:r>
            <a:r>
              <a:rPr lang="en-US" sz="2400">
                <a:solidFill>
                  <a:srgbClr val="FF0000"/>
                </a:solidFill>
                <a:latin typeface="Arial" pitchFamily="-109" charset="0"/>
              </a:rPr>
              <a:t>school prayer and the traditional family</a:t>
            </a: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 unit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Conservatives are </a:t>
            </a:r>
            <a:r>
              <a:rPr lang="en-US" sz="2400">
                <a:solidFill>
                  <a:srgbClr val="FF0000"/>
                </a:solidFill>
                <a:latin typeface="Arial" pitchFamily="-109" charset="0"/>
              </a:rPr>
              <a:t>opposed to government regulations on businesses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Arial" pitchFamily="-109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76800" y="1524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30726" name="Picture 2" descr="http://www.krankyscartoons.com/images/Conservatives_Here_to_He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39751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" y="5334000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itchFamily="-109" charset="0"/>
                <a:hlinkClick r:id="rId3"/>
              </a:rPr>
              <a:t>The History of the Republican Party</a:t>
            </a:r>
            <a:endParaRPr lang="en-US" dirty="0">
              <a:solidFill>
                <a:srgbClr val="FFFFFF"/>
              </a:solidFill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9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8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Comic Sans MS" pitchFamily="-109" charset="0"/>
            </a:endParaRPr>
          </a:p>
        </p:txBody>
      </p:sp>
      <p:sp>
        <p:nvSpPr>
          <p:cNvPr id="31747" name="AutoShape 9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AlternateProcess">
            <a:avLst/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itchFamily="-109" charset="0"/>
            </a:endParaRP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0" y="1219200"/>
            <a:ext cx="457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 b="1">
                <a:solidFill>
                  <a:srgbClr val="7030A0"/>
                </a:solidFill>
                <a:latin typeface="Arial" pitchFamily="-109" charset="0"/>
              </a:rPr>
              <a:t>Reactionary</a:t>
            </a: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:  Ideology that embraces ideas that </a:t>
            </a:r>
            <a:r>
              <a:rPr lang="en-US" sz="2400">
                <a:solidFill>
                  <a:srgbClr val="FF0000"/>
                </a:solidFill>
                <a:latin typeface="Arial" pitchFamily="-109" charset="0"/>
              </a:rPr>
              <a:t>focus on the past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Often </a:t>
            </a:r>
            <a:r>
              <a:rPr lang="en-US" sz="2400">
                <a:solidFill>
                  <a:srgbClr val="FF0000"/>
                </a:solidFill>
                <a:latin typeface="Arial" pitchFamily="-109" charset="0"/>
              </a:rPr>
              <a:t>willing to use extreme methods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Are against the repressive use of government power</a:t>
            </a: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400">
              <a:solidFill>
                <a:srgbClr val="000000"/>
              </a:solidFill>
              <a:latin typeface="Arial" pitchFamily="-109" charset="0"/>
            </a:endParaRPr>
          </a:p>
          <a:p>
            <a:pPr marL="801688" lvl="1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-109" charset="0"/>
              </a:rPr>
              <a:t>Considered on the far right of the ideological spectrum</a:t>
            </a:r>
          </a:p>
          <a:p>
            <a:pPr marL="344488" indent="-344488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-109" charset="0"/>
              <a:buChar char="•"/>
            </a:pPr>
            <a:endParaRPr lang="en-US" sz="2000">
              <a:solidFill>
                <a:srgbClr val="000000"/>
              </a:solidFill>
              <a:latin typeface="Arial" pitchFamily="-109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pitchFamily="-109" charset="0"/>
              </a:rPr>
              <a:t>What is the Spectrum of Political Ideology?</a:t>
            </a:r>
          </a:p>
        </p:txBody>
      </p:sp>
      <p:pic>
        <p:nvPicPr>
          <p:cNvPr id="31750" name="Picture 2" descr="http://prisonplanet.com/images/july2006/080706wt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3752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277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buFont typeface="Wingdings" pitchFamily="-109" charset="2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z="4000"/>
              <a:t>Qualifications and Procedures for Voting</a:t>
            </a:r>
          </a:p>
        </p:txBody>
      </p:sp>
    </p:spTree>
    <p:extLst>
      <p:ext uri="{BB962C8B-B14F-4D97-AF65-F5344CB8AC3E}">
        <p14:creationId xmlns:p14="http://schemas.microsoft.com/office/powerpoint/2010/main" val="370054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1017</Words>
  <Application>Microsoft Macintosh PowerPoint</Application>
  <PresentationFormat>On-screen Show (4:3)</PresentationFormat>
  <Paragraphs>147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Refined</vt:lpstr>
      <vt:lpstr>Slit</vt:lpstr>
      <vt:lpstr>Bell Work, Thursday 4/16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Qualifications and Procedures for Voting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Gilchrist</dc:creator>
  <cp:lastModifiedBy>Amanda Gilchrist</cp:lastModifiedBy>
  <cp:revision>4</cp:revision>
  <dcterms:created xsi:type="dcterms:W3CDTF">2015-04-13T23:30:39Z</dcterms:created>
  <dcterms:modified xsi:type="dcterms:W3CDTF">2015-04-16T18:13:46Z</dcterms:modified>
</cp:coreProperties>
</file>