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92" r:id="rId2"/>
    <p:sldId id="282" r:id="rId3"/>
    <p:sldId id="264" r:id="rId4"/>
    <p:sldId id="256" r:id="rId5"/>
    <p:sldId id="257" r:id="rId6"/>
    <p:sldId id="258" r:id="rId7"/>
    <p:sldId id="259" r:id="rId8"/>
    <p:sldId id="260" r:id="rId9"/>
    <p:sldId id="265" r:id="rId10"/>
    <p:sldId id="261" r:id="rId11"/>
    <p:sldId id="266" r:id="rId12"/>
    <p:sldId id="262" r:id="rId13"/>
    <p:sldId id="263" r:id="rId14"/>
    <p:sldId id="268" r:id="rId15"/>
    <p:sldId id="269" r:id="rId16"/>
    <p:sldId id="270" r:id="rId17"/>
    <p:sldId id="271" r:id="rId18"/>
    <p:sldId id="272" r:id="rId19"/>
    <p:sldId id="287" r:id="rId20"/>
    <p:sldId id="291" r:id="rId21"/>
    <p:sldId id="288" r:id="rId22"/>
    <p:sldId id="289" r:id="rId23"/>
    <p:sldId id="290" r:id="rId24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3F4FAC29-0716-ED46-BA1A-EFC0D5E12E64}" type="datetimeFigureOut">
              <a:rPr lang="en-US"/>
              <a:pPr/>
              <a:t>4/14/15</a:t>
            </a:fld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CBF6440B-2C22-5344-9DC9-F13B1DA98F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90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2400">
                <a:latin typeface="Times New Roman" pitchFamily="-109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2400">
                <a:latin typeface="Times New Roman" pitchFamily="-109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22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9563D88-A4CA-0745-813B-C353394ED8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18FD9-16CC-654A-8955-71031ACFFC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988CE-66FD-EC47-B210-1E3B7C404B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00B798-A91C-B642-903B-FF0906EC94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F7471-3F5A-CE4A-B1A6-BC93334AF2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A9CA64-34F0-B440-AB91-B897F84A34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8753A9-0D0A-6D4A-9AFF-A54A0D5C08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CA80C-5B88-A54E-B492-775767BF75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E4360-BA72-FC45-8D92-AFBF9641FB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53150-B2B8-E64E-80F2-C032B69473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D789CC-575D-4542-9DCA-00CC03F49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11267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2400">
                <a:latin typeface="Times New Roman" pitchFamily="-109" charset="0"/>
              </a:endParaRPr>
            </a:p>
          </p:txBody>
        </p:sp>
        <p:sp>
          <p:nvSpPr>
            <p:cNvPr id="11268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2400">
                <a:latin typeface="Times New Roman" pitchFamily="-109" charset="0"/>
              </a:endParaRPr>
            </a:p>
          </p:txBody>
        </p:sp>
        <p:sp>
          <p:nvSpPr>
            <p:cNvPr id="11269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9CF8003B-0910-D04B-930E-6E10153EC72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-109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-109" charset="2"/>
        <a:buChar char="n"/>
        <a:defRPr sz="26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-109" charset="2"/>
        <a:buChar char="n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-109" charset="2"/>
        <a:buChar char="§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-109" charset="2"/>
        <a:buChar char="§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hyperlink" Target="http://www.youtube.com/watch?v=VH46Ogc3UN0&amp;feature=related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cullagh.org/db9/950-12/gop-convention-5.jpg" TargetMode="External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outube.com/watch?v=1lt-f3QQ7-A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p.com/wp-content/uploads/2012/08/2012GOPPlatform.pdf" TargetMode="External"/><Relationship Id="rId4" Type="http://schemas.openxmlformats.org/officeDocument/2006/relationships/hyperlink" Target="http://www.democrats.org/democratic-national-platform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bin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hyperlink" Target="http://www.youtube.com/watch?v=BqS2lkCKes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r>
              <a:rPr lang="en-US" dirty="0" smtClean="0"/>
              <a:t>Bell Work, Wednesday 4/15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752600"/>
            <a:ext cx="8153400" cy="4038600"/>
          </a:xfrm>
        </p:spPr>
        <p:txBody>
          <a:bodyPr/>
          <a:lstStyle/>
          <a:p>
            <a:r>
              <a:rPr lang="en-US" dirty="0" smtClean="0"/>
              <a:t>1. Where does Iraq get most of its revenue?</a:t>
            </a:r>
          </a:p>
          <a:p>
            <a:endParaRPr lang="en-US" dirty="0" smtClean="0"/>
          </a:p>
          <a:p>
            <a:r>
              <a:rPr lang="en-US" dirty="0" smtClean="0"/>
              <a:t>2. North and South Korea have been divided since what year?</a:t>
            </a:r>
          </a:p>
          <a:p>
            <a:endParaRPr lang="en-US" dirty="0" smtClean="0"/>
          </a:p>
          <a:p>
            <a:r>
              <a:rPr lang="en-US" dirty="0" smtClean="0"/>
              <a:t>3.The Blue Angels are part of what military branch?</a:t>
            </a:r>
          </a:p>
        </p:txBody>
      </p:sp>
    </p:spTree>
    <p:extLst>
      <p:ext uri="{BB962C8B-B14F-4D97-AF65-F5344CB8AC3E}">
        <p14:creationId xmlns:p14="http://schemas.microsoft.com/office/powerpoint/2010/main" val="42201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8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flowChartProcess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2000">
              <a:latin typeface="Comic Sans MS" pitchFamily="-109" charset="0"/>
            </a:endParaRP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flowChartAlternateProcess">
            <a:avLst/>
          </a:prstGeom>
          <a:solidFill>
            <a:schemeClr val="tx1">
              <a:lumMod val="85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572000" y="1371600"/>
            <a:ext cx="457200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 typeface="Arial" pitchFamily="-109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In 1912, former Republican president Theodore Roosevelt ran for president for the Progressives, or Bull Moose Party.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400" b="1">
              <a:solidFill>
                <a:schemeClr val="bg1"/>
              </a:solidFill>
              <a:sym typeface="Symbol" pitchFamily="-109" charset="2"/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He won enough votes away from the Republican candidate, William Howard Taft, that Democrat Woodrow Wilson won the election.</a:t>
            </a:r>
          </a:p>
          <a:p>
            <a:pPr marL="344488" indent="-344488" eaLnBrk="1" hangingPunct="1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omic Sans MS" pitchFamily="-109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800600" y="152400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What are Third Parties?</a:t>
            </a:r>
          </a:p>
        </p:txBody>
      </p:sp>
      <p:pic>
        <p:nvPicPr>
          <p:cNvPr id="11270" name="Picture 6" descr="BUll Moose Polit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24063"/>
            <a:ext cx="3965575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1912 Ma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1089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8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flowChartProcess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2000">
              <a:latin typeface="Comic Sans MS" pitchFamily="-109" charset="0"/>
            </a:endParaRPr>
          </a:p>
        </p:txBody>
      </p:sp>
      <p:sp>
        <p:nvSpPr>
          <p:cNvPr id="13315" name="AutoShape 9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flowChartAlternateProcess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Text Box 11"/>
          <p:cNvSpPr txBox="1">
            <a:spLocks noChangeArrowheads="1"/>
          </p:cNvSpPr>
          <p:nvPr/>
        </p:nvSpPr>
        <p:spPr bwMode="auto">
          <a:xfrm>
            <a:off x="0" y="1219200"/>
            <a:ext cx="457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 typeface="Arial" pitchFamily="-109" charset="0"/>
              <a:buChar char="•"/>
            </a:pPr>
            <a:r>
              <a:rPr lang="en-US" sz="2400" b="1">
                <a:solidFill>
                  <a:srgbClr val="7030A0"/>
                </a:solidFill>
              </a:rPr>
              <a:t>Single Issue Parties</a:t>
            </a:r>
            <a:r>
              <a:rPr lang="en-US" sz="2400">
                <a:solidFill>
                  <a:schemeClr val="bg1"/>
                </a:solidFill>
              </a:rPr>
              <a:t>:  arise to promote a social, economic, or moral issue.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400" b="1">
              <a:solidFill>
                <a:schemeClr val="bg1"/>
              </a:solidFill>
              <a:sym typeface="Symbol" pitchFamily="-109" charset="2"/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Example:  </a:t>
            </a:r>
            <a:r>
              <a:rPr lang="en-US" sz="2400" b="1">
                <a:solidFill>
                  <a:srgbClr val="7030A0"/>
                </a:solidFill>
              </a:rPr>
              <a:t>The Prohibition Party</a:t>
            </a:r>
            <a:r>
              <a:rPr lang="en-US" sz="2400">
                <a:solidFill>
                  <a:schemeClr val="bg1"/>
                </a:solidFill>
              </a:rPr>
              <a:t> pushed for laws against the sale of alcohol.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Single-issue parties fade when the issue loses importance or a major party adopts it</a:t>
            </a:r>
            <a:r>
              <a:rPr lang="en-US" sz="20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04800" y="228600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What are Third Parties?</a:t>
            </a:r>
          </a:p>
        </p:txBody>
      </p:sp>
      <p:pic>
        <p:nvPicPr>
          <p:cNvPr id="13318" name="Picture 15" descr="http://www.umich.edu/~eng217/student_projects/nkazmers/prohibition%20cart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24000"/>
            <a:ext cx="41449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1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flowChartProcess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2000">
              <a:latin typeface="Comic Sans MS" pitchFamily="-109" charset="0"/>
            </a:endParaRPr>
          </a:p>
        </p:txBody>
      </p:sp>
      <p:sp>
        <p:nvSpPr>
          <p:cNvPr id="14339" name="AutoShape 1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flowChartAlternateProcess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Text Box 14"/>
          <p:cNvSpPr txBox="1">
            <a:spLocks noChangeArrowheads="1"/>
          </p:cNvSpPr>
          <p:nvPr/>
        </p:nvSpPr>
        <p:spPr bwMode="auto">
          <a:xfrm>
            <a:off x="4572000" y="685800"/>
            <a:ext cx="4572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 typeface="Arial" pitchFamily="-109" charset="0"/>
              <a:buChar char="•"/>
            </a:pPr>
            <a:r>
              <a:rPr lang="en-US" sz="2400" b="1">
                <a:solidFill>
                  <a:srgbClr val="7030A0"/>
                </a:solidFill>
              </a:rPr>
              <a:t>Ideological parties </a:t>
            </a:r>
            <a:r>
              <a:rPr lang="en-US" sz="2400">
                <a:solidFill>
                  <a:schemeClr val="bg1"/>
                </a:solidFill>
              </a:rPr>
              <a:t>focus on changing society in major ways.</a:t>
            </a:r>
          </a:p>
          <a:p>
            <a:pPr marL="344488" indent="-344488"/>
            <a:r>
              <a:rPr lang="en-US" sz="2400">
                <a:solidFill>
                  <a:schemeClr val="bg1"/>
                </a:solidFill>
              </a:rPr>
              <a:t> </a:t>
            </a:r>
            <a:endParaRPr lang="en-US" sz="2400" b="1">
              <a:solidFill>
                <a:schemeClr val="bg1"/>
              </a:solidFill>
              <a:sym typeface="Symbol" pitchFamily="-109" charset="2"/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400" b="1">
                <a:solidFill>
                  <a:srgbClr val="7030A0"/>
                </a:solidFill>
              </a:rPr>
              <a:t>Examples</a:t>
            </a:r>
            <a:r>
              <a:rPr lang="en-US" sz="2400">
                <a:solidFill>
                  <a:schemeClr val="bg1"/>
                </a:solidFill>
              </a:rPr>
              <a:t>:</a:t>
            </a:r>
          </a:p>
          <a:p>
            <a:pPr marL="801688" lvl="1" indent="-344488">
              <a:buFont typeface="Arial" pitchFamily="-109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The Socialist Labor Party and Communist Party favor government ownership.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801688" lvl="1" indent="-344488">
              <a:buFont typeface="Arial" pitchFamily="-109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The Libertarian Party wants more individual freedom. 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801688" lvl="1" indent="-344488">
              <a:buFont typeface="Arial" pitchFamily="-109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The Green Party opposes the power of corporations.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800600" y="228600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What are Third Parties?</a:t>
            </a:r>
          </a:p>
        </p:txBody>
      </p:sp>
      <p:pic>
        <p:nvPicPr>
          <p:cNvPr id="14342" name="Picture 20" descr="http://calitreview.com/images/Debs_Sociali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43068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2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"/>
            <a:ext cx="73533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1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flowChartProcess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2000">
              <a:latin typeface="Comic Sans MS" pitchFamily="-109" charset="0"/>
            </a:endParaRPr>
          </a:p>
        </p:txBody>
      </p:sp>
      <p:sp>
        <p:nvSpPr>
          <p:cNvPr id="16387" name="AutoShape 1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flowChartAlternateProcess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Text Box 14"/>
          <p:cNvSpPr txBox="1">
            <a:spLocks noChangeArrowheads="1"/>
          </p:cNvSpPr>
          <p:nvPr/>
        </p:nvSpPr>
        <p:spPr bwMode="auto">
          <a:xfrm>
            <a:off x="4572000" y="1219200"/>
            <a:ext cx="457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 typeface="Arial" pitchFamily="-109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State Board of Elections must certify political parties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For a party to be certified, must obtain a certain number of signatures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Their candidate must receive 2 percent of the vote for Governor or President to remain on the ballot the next election 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800600" y="228600"/>
            <a:ext cx="403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How Does a Political Party “Get on a Ballot” in North Carolina?</a:t>
            </a:r>
          </a:p>
        </p:txBody>
      </p:sp>
      <p:pic>
        <p:nvPicPr>
          <p:cNvPr id="16390" name="Picture 2" descr="http://cache.daylife.com/imageserve/099veim9Dxc3f/61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39941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8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flowChartProcess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2000">
              <a:latin typeface="Comic Sans MS" pitchFamily="-109" charset="0"/>
            </a:endParaRPr>
          </a:p>
        </p:txBody>
      </p:sp>
      <p:sp>
        <p:nvSpPr>
          <p:cNvPr id="17411" name="AutoShape 9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flowChartAlternateProcess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Text Box 11"/>
          <p:cNvSpPr txBox="1">
            <a:spLocks noChangeArrowheads="1"/>
          </p:cNvSpPr>
          <p:nvPr/>
        </p:nvSpPr>
        <p:spPr bwMode="auto">
          <a:xfrm>
            <a:off x="0" y="1219200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 typeface="Arial" pitchFamily="-109" charset="0"/>
              <a:buChar char="•"/>
            </a:pPr>
            <a:r>
              <a:rPr lang="en-US" sz="2400" b="1">
                <a:solidFill>
                  <a:srgbClr val="7030A0"/>
                </a:solidFill>
              </a:rPr>
              <a:t>One-party</a:t>
            </a:r>
            <a:r>
              <a:rPr lang="en-US" sz="2400">
                <a:solidFill>
                  <a:schemeClr val="bg1"/>
                </a:solidFill>
              </a:rPr>
              <a:t>:  A system in which one political party has the ability to win elections, and no other parties are permitted to have candidates in elections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801688" lvl="1" indent="-344488">
              <a:buFont typeface="Arial" pitchFamily="-109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Examples: North Korea, China and Iran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04800" y="228600"/>
            <a:ext cx="403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What are the Types of Party Systems?</a:t>
            </a:r>
          </a:p>
        </p:txBody>
      </p:sp>
      <p:pic>
        <p:nvPicPr>
          <p:cNvPr id="17414" name="Picture 13" descr="0013729e4ad908251f3f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0"/>
            <a:ext cx="40005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1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flowChartProcess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2000">
              <a:latin typeface="Comic Sans MS" pitchFamily="-109" charset="0"/>
            </a:endParaRPr>
          </a:p>
        </p:txBody>
      </p:sp>
      <p:sp>
        <p:nvSpPr>
          <p:cNvPr id="18435" name="AutoShape 1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flowChartAlternateProcess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Text Box 14"/>
          <p:cNvSpPr txBox="1">
            <a:spLocks noChangeArrowheads="1"/>
          </p:cNvSpPr>
          <p:nvPr/>
        </p:nvSpPr>
        <p:spPr bwMode="auto">
          <a:xfrm>
            <a:off x="4572000" y="1219200"/>
            <a:ext cx="4572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 typeface="Arial" pitchFamily="-109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Two-party:  A system in which two political parties have real ability to win elections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801688" lvl="1" indent="-344488">
              <a:buFont typeface="Arial" pitchFamily="-109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Example:  United States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876800" y="152400"/>
            <a:ext cx="403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What are the Types of Party Systems?</a:t>
            </a:r>
          </a:p>
        </p:txBody>
      </p:sp>
      <p:pic>
        <p:nvPicPr>
          <p:cNvPr id="18438" name="Picture 2" descr="http://www.churchillcounty.org/clerktrs/images/donkeyelephan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37607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57200" y="4572000"/>
            <a:ext cx="411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The Evolution of America's Major Political Parties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8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flowChartProcess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2000">
              <a:latin typeface="Comic Sans MS" pitchFamily="-109" charset="0"/>
            </a:endParaRPr>
          </a:p>
        </p:txBody>
      </p:sp>
      <p:sp>
        <p:nvSpPr>
          <p:cNvPr id="19459" name="AutoShape 9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flowChartAlternateProcess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Text Box 11"/>
          <p:cNvSpPr txBox="1">
            <a:spLocks noChangeArrowheads="1"/>
          </p:cNvSpPr>
          <p:nvPr/>
        </p:nvSpPr>
        <p:spPr bwMode="auto">
          <a:xfrm>
            <a:off x="0" y="1219200"/>
            <a:ext cx="457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 typeface="Arial" pitchFamily="-109" charset="0"/>
              <a:buChar char="•"/>
            </a:pPr>
            <a:r>
              <a:rPr lang="en-US" sz="2400" b="1">
                <a:solidFill>
                  <a:srgbClr val="7030A0"/>
                </a:solidFill>
              </a:rPr>
              <a:t>Multi-party:</a:t>
            </a:r>
            <a:r>
              <a:rPr lang="en-US" sz="2400">
                <a:solidFill>
                  <a:schemeClr val="bg1"/>
                </a:solidFill>
              </a:rPr>
              <a:t>  A system in which three or more political parties have the real ability to win elections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801688" lvl="1" indent="-344488">
              <a:buFont typeface="Arial" pitchFamily="-109" charset="0"/>
              <a:buChar char="•"/>
            </a:pPr>
            <a:r>
              <a:rPr lang="en-US" sz="2400" b="1">
                <a:solidFill>
                  <a:srgbClr val="7030A0"/>
                </a:solidFill>
              </a:rPr>
              <a:t>Examples:</a:t>
            </a:r>
            <a:r>
              <a:rPr lang="en-US" sz="2400">
                <a:solidFill>
                  <a:schemeClr val="bg1"/>
                </a:solidFill>
              </a:rPr>
              <a:t>  Canada, Germany, and Israel 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04800" y="228600"/>
            <a:ext cx="403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What are the Types of Party Systems?</a:t>
            </a:r>
          </a:p>
        </p:txBody>
      </p:sp>
      <p:pic>
        <p:nvPicPr>
          <p:cNvPr id="19462" name="Picture 2" descr="http://media.economist.com/images/20060909/CEU29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219200"/>
            <a:ext cx="37004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1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flowChartProcess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2000">
              <a:latin typeface="Comic Sans MS" pitchFamily="-109" charset="0"/>
            </a:endParaRPr>
          </a:p>
        </p:txBody>
      </p:sp>
      <p:sp>
        <p:nvSpPr>
          <p:cNvPr id="20483" name="AutoShape 1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flowChartAlternateProcess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0" name="Text Box 14"/>
          <p:cNvSpPr txBox="1">
            <a:spLocks noChangeArrowheads="1"/>
          </p:cNvSpPr>
          <p:nvPr/>
        </p:nvSpPr>
        <p:spPr bwMode="auto">
          <a:xfrm>
            <a:off x="4572000" y="914400"/>
            <a:ext cx="41910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 typeface="Arial" pitchFamily="-109" charset="0"/>
              <a:buChar char="•"/>
            </a:pPr>
            <a:r>
              <a:rPr lang="en-US" sz="2400">
                <a:solidFill>
                  <a:srgbClr val="FF0000"/>
                </a:solidFill>
              </a:rPr>
              <a:t>Political parties have a formal structure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At the </a:t>
            </a:r>
            <a:r>
              <a:rPr lang="en-US" sz="2400">
                <a:solidFill>
                  <a:srgbClr val="FF0000"/>
                </a:solidFill>
              </a:rPr>
              <a:t>National level </a:t>
            </a:r>
            <a:r>
              <a:rPr lang="en-US" sz="2400">
                <a:solidFill>
                  <a:schemeClr val="bg1"/>
                </a:solidFill>
              </a:rPr>
              <a:t>each party: 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914400" lvl="1" indent="-457200">
              <a:buFontTx/>
              <a:buAutoNum type="arabicPeriod"/>
            </a:pPr>
            <a:r>
              <a:rPr lang="en-US" sz="2400">
                <a:solidFill>
                  <a:schemeClr val="bg1"/>
                </a:solidFill>
              </a:rPr>
              <a:t>has a </a:t>
            </a:r>
            <a:r>
              <a:rPr lang="en-US" sz="2400">
                <a:solidFill>
                  <a:srgbClr val="FF0000"/>
                </a:solidFill>
              </a:rPr>
              <a:t>national committee </a:t>
            </a:r>
            <a:r>
              <a:rPr lang="en-US" sz="2400">
                <a:solidFill>
                  <a:schemeClr val="bg1"/>
                </a:solidFill>
              </a:rPr>
              <a:t>made up of representatives from every state</a:t>
            </a:r>
          </a:p>
          <a:p>
            <a:pPr marL="344488" indent="-344488">
              <a:buFontTx/>
              <a:buAutoNum type="arabicPeriod"/>
            </a:pPr>
            <a:endParaRPr lang="en-US" sz="2400">
              <a:solidFill>
                <a:schemeClr val="bg1"/>
              </a:solidFill>
            </a:endParaRPr>
          </a:p>
          <a:p>
            <a:pPr marL="914400" lvl="1" indent="-457200"/>
            <a:r>
              <a:rPr lang="en-US" sz="2400">
                <a:solidFill>
                  <a:schemeClr val="bg1"/>
                </a:solidFill>
              </a:rPr>
              <a:t>2.  holds a </a:t>
            </a:r>
            <a:r>
              <a:rPr lang="en-US" sz="2400">
                <a:solidFill>
                  <a:srgbClr val="FF0000"/>
                </a:solidFill>
              </a:rPr>
              <a:t>National Convention</a:t>
            </a:r>
          </a:p>
          <a:p>
            <a:pPr marL="344488" indent="-344488">
              <a:buFontTx/>
              <a:buAutoNum type="arabicPeriod"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876800" y="152400"/>
            <a:ext cx="403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How do Political Parties Operate?</a:t>
            </a:r>
          </a:p>
        </p:txBody>
      </p:sp>
      <p:pic>
        <p:nvPicPr>
          <p:cNvPr id="20486" name="Picture 4" descr="http://mirrors.creativecommons.org/blimg/dn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 descr="http://www.mccullagh.org/db9/950-12/gop-convention-5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200400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The Structure and Organization of Political Parties</a:t>
            </a:r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-109" charset="2"/>
              <a:buNone/>
            </a:pPr>
            <a:r>
              <a:rPr lang="en-US" dirty="0" smtClean="0">
                <a:hlinkClick r:id="rId2"/>
              </a:rPr>
              <a:t>Political Parties Rap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1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flowChartProcess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2000">
              <a:latin typeface="Comic Sans MS" pitchFamily="-109" charset="0"/>
            </a:endParaRPr>
          </a:p>
        </p:txBody>
      </p:sp>
      <p:sp>
        <p:nvSpPr>
          <p:cNvPr id="21507" name="AutoShape 12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flowChartAlternateProcess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Text Box 14"/>
          <p:cNvSpPr txBox="1">
            <a:spLocks noChangeArrowheads="1"/>
          </p:cNvSpPr>
          <p:nvPr/>
        </p:nvSpPr>
        <p:spPr bwMode="auto">
          <a:xfrm>
            <a:off x="4572000" y="914400"/>
            <a:ext cx="41910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endParaRPr lang="en-US" sz="2000">
              <a:solidFill>
                <a:schemeClr val="bg1"/>
              </a:solidFill>
            </a:endParaRPr>
          </a:p>
          <a:p>
            <a:pPr marL="457200" indent="-457200">
              <a:buFontTx/>
              <a:buAutoNum type="arabicPeriod" startAt="3"/>
            </a:pPr>
            <a:r>
              <a:rPr lang="en-US" sz="2400">
                <a:solidFill>
                  <a:schemeClr val="bg1"/>
                </a:solidFill>
              </a:rPr>
              <a:t>writes the </a:t>
            </a:r>
            <a:r>
              <a:rPr lang="en-US" sz="2400" b="1">
                <a:solidFill>
                  <a:srgbClr val="7030A0"/>
                </a:solidFill>
              </a:rPr>
              <a:t>party’s platform: </a:t>
            </a:r>
            <a:r>
              <a:rPr lang="en-US" sz="2400">
                <a:solidFill>
                  <a:schemeClr val="bg1"/>
                </a:solidFill>
              </a:rPr>
              <a:t>a document that contains the philosophy, principles, and positions on issues</a:t>
            </a:r>
          </a:p>
          <a:p>
            <a:pPr marL="457200" indent="-457200">
              <a:buFontTx/>
              <a:buAutoNum type="arabicPeriod" startAt="3"/>
            </a:pPr>
            <a:endParaRPr lang="en-US" sz="2400" b="1">
              <a:solidFill>
                <a:schemeClr val="bg1"/>
              </a:solidFill>
            </a:endParaRPr>
          </a:p>
          <a:p>
            <a:pPr marL="457200" indent="-457200">
              <a:buFont typeface="Arial" pitchFamily="-109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The</a:t>
            </a:r>
            <a:r>
              <a:rPr lang="en-US" sz="2400" b="1">
                <a:solidFill>
                  <a:schemeClr val="bg1"/>
                </a:solidFill>
              </a:rPr>
              <a:t> </a:t>
            </a:r>
            <a:r>
              <a:rPr lang="en-US" sz="2400" b="1">
                <a:solidFill>
                  <a:srgbClr val="7030A0"/>
                </a:solidFill>
              </a:rPr>
              <a:t>planks</a:t>
            </a:r>
            <a:r>
              <a:rPr lang="en-US" sz="2400">
                <a:solidFill>
                  <a:schemeClr val="bg1"/>
                </a:solidFill>
              </a:rPr>
              <a:t> are individual topics within the platform</a:t>
            </a:r>
          </a:p>
          <a:p>
            <a:pPr marL="801688" lvl="1" indent="-344488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876800" y="152400"/>
            <a:ext cx="403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How do Political Parties Operate?</a:t>
            </a:r>
          </a:p>
        </p:txBody>
      </p:sp>
      <p:pic>
        <p:nvPicPr>
          <p:cNvPr id="21510" name="Picture 2" descr="http://www.google.com/url?source=imglanding&amp;ct=img&amp;q=http://action.afa.net/uploadedImages/Activism/AFA_Action_Alerts/Action_Alert_Related_Items/platforms_small.jpg&amp;sa=X&amp;ei=YOqGUKaONIH68QTGhYCQAg&amp;ved=0CAsQ8wc&amp;usg=AFQjCNHkETYUBzR-U40VRmtaN8yLbqHIN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406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304800" y="4419600"/>
            <a:ext cx="4572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i="1">
                <a:hlinkClick r:id="rId3"/>
              </a:rPr>
              <a:t>www.</a:t>
            </a:r>
            <a:r>
              <a:rPr lang="en-US" sz="1000" b="1" i="1">
                <a:hlinkClick r:id="rId3"/>
              </a:rPr>
              <a:t>gop</a:t>
            </a:r>
            <a:r>
              <a:rPr lang="en-US" sz="1000" i="1">
                <a:hlinkClick r:id="rId3"/>
              </a:rPr>
              <a:t>.com/wp-content/uploads/2012/08/2012</a:t>
            </a:r>
            <a:r>
              <a:rPr lang="en-US" sz="1000" b="1" i="1">
                <a:hlinkClick r:id="rId3"/>
              </a:rPr>
              <a:t>GOPPlatform</a:t>
            </a:r>
            <a:r>
              <a:rPr lang="en-US" sz="1000" i="1">
                <a:hlinkClick r:id="rId3"/>
              </a:rPr>
              <a:t>.pdf</a:t>
            </a:r>
            <a:endParaRPr lang="en-US" sz="1000"/>
          </a:p>
        </p:txBody>
      </p:sp>
      <p:sp>
        <p:nvSpPr>
          <p:cNvPr id="21512" name="Rectangle 9">
            <a:hlinkClick r:id="rId4"/>
          </p:cNvPr>
          <p:cNvSpPr>
            <a:spLocks noChangeArrowheads="1"/>
          </p:cNvSpPr>
          <p:nvPr/>
        </p:nvSpPr>
        <p:spPr bwMode="auto">
          <a:xfrm>
            <a:off x="381000" y="5029200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/>
              <a:t>http://www.democrats.org/democratic-national-platform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8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flowChartProcess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2000">
              <a:latin typeface="Comic Sans MS" pitchFamily="-109" charset="0"/>
            </a:endParaRPr>
          </a:p>
        </p:txBody>
      </p:sp>
      <p:sp>
        <p:nvSpPr>
          <p:cNvPr id="22531" name="AutoShape 9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flowChartAlternateProcess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0" y="1219200"/>
            <a:ext cx="457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 typeface="Arial" pitchFamily="-109" charset="0"/>
              <a:buChar char="•"/>
            </a:pPr>
            <a:r>
              <a:rPr lang="en-US" sz="2800">
                <a:solidFill>
                  <a:srgbClr val="FF0000"/>
                </a:solidFill>
              </a:rPr>
              <a:t>State leve</a:t>
            </a:r>
            <a:r>
              <a:rPr lang="en-US" sz="2800">
                <a:solidFill>
                  <a:srgbClr val="000000"/>
                </a:solidFill>
              </a:rPr>
              <a:t>l </a:t>
            </a:r>
          </a:p>
          <a:p>
            <a:pPr marL="801688" lvl="1" indent="-344488">
              <a:buFont typeface="Arial" pitchFamily="-109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Each party has </a:t>
            </a:r>
            <a:r>
              <a:rPr lang="en-US" sz="2800">
                <a:solidFill>
                  <a:srgbClr val="FF0000"/>
                </a:solidFill>
              </a:rPr>
              <a:t>50 state committees </a:t>
            </a:r>
          </a:p>
          <a:p>
            <a:pPr marL="801688" lvl="1" indent="-344488">
              <a:buFont typeface="Arial" pitchFamily="-109" charset="0"/>
              <a:buChar char="•"/>
            </a:pPr>
            <a:r>
              <a:rPr lang="en-US" sz="2800">
                <a:solidFill>
                  <a:schemeClr val="bg1"/>
                </a:solidFill>
              </a:rPr>
              <a:t>Focus on </a:t>
            </a:r>
            <a:r>
              <a:rPr lang="en-US" sz="2800">
                <a:solidFill>
                  <a:srgbClr val="FF0000"/>
                </a:solidFill>
              </a:rPr>
              <a:t>electing party candidates to state offices</a:t>
            </a:r>
          </a:p>
        </p:txBody>
      </p:sp>
      <p:pic>
        <p:nvPicPr>
          <p:cNvPr id="22533" name="Picture 2" descr="http://mm.news-record.com/drupal/files/imagecache/zoom_view/files/Images/3%20gov%20candidates%20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57400"/>
            <a:ext cx="41910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8600" y="152400"/>
            <a:ext cx="403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How do Political Parties Operate?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8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flowChartProcess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2000">
              <a:latin typeface="Comic Sans MS" pitchFamily="-109" charset="0"/>
            </a:endParaRPr>
          </a:p>
        </p:txBody>
      </p:sp>
      <p:sp>
        <p:nvSpPr>
          <p:cNvPr id="23555" name="AutoShape 9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flowChartAlternateProcess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6" name="Picture 2" descr="http://i.current.com/images/epg/null/PicketLine/1_40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572000" y="1143000"/>
            <a:ext cx="4572000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 typeface="Arial" pitchFamily="-109" charset="0"/>
              <a:buChar char="•"/>
            </a:pPr>
            <a:r>
              <a:rPr lang="en-US" sz="2000">
                <a:solidFill>
                  <a:srgbClr val="FF0000"/>
                </a:solidFill>
              </a:rPr>
              <a:t>Local level 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FF0000"/>
                </a:solidFill>
              </a:rPr>
              <a:t>Most important </a:t>
            </a:r>
            <a:r>
              <a:rPr lang="en-US" sz="2000">
                <a:solidFill>
                  <a:srgbClr val="000000"/>
                </a:solidFill>
              </a:rPr>
              <a:t>level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All </a:t>
            </a:r>
            <a:r>
              <a:rPr lang="en-US" sz="2000">
                <a:solidFill>
                  <a:srgbClr val="FF0000"/>
                </a:solidFill>
              </a:rPr>
              <a:t>voting </a:t>
            </a:r>
            <a:r>
              <a:rPr lang="en-US" sz="2000">
                <a:solidFill>
                  <a:srgbClr val="000000"/>
                </a:solidFill>
              </a:rPr>
              <a:t>takes place here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FF0000"/>
                </a:solidFill>
              </a:rPr>
              <a:t>Most voluntee</a:t>
            </a:r>
            <a:r>
              <a:rPr lang="en-US" sz="2000">
                <a:solidFill>
                  <a:srgbClr val="000000"/>
                </a:solidFill>
              </a:rPr>
              <a:t>rs work at this level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Elections here affect people the most</a:t>
            </a:r>
          </a:p>
          <a:p>
            <a:pPr marL="685800" lvl="1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solidFill>
                <a:srgbClr val="000000"/>
              </a:solidFill>
            </a:endParaRPr>
          </a:p>
          <a:p>
            <a:pPr marL="685800" lvl="1" indent="-228600">
              <a:buFont typeface="Arial" pitchFamily="-109" charset="0"/>
              <a:buChar char="•"/>
            </a:pPr>
            <a:r>
              <a:rPr lang="en-US" sz="2000">
                <a:solidFill>
                  <a:srgbClr val="FF0000"/>
                </a:solidFill>
              </a:rPr>
              <a:t>Grassroots movements </a:t>
            </a:r>
          </a:p>
          <a:p>
            <a:pPr marL="1258888" lvl="2" indent="-344488"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Start at the local level</a:t>
            </a:r>
          </a:p>
          <a:p>
            <a:pPr marL="1258888" lvl="2" indent="-344488">
              <a:buFont typeface="Arial" pitchFamily="-109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Volunteers in the community give their time to support the local party which can lead to helping the national party. 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800600" y="228600"/>
            <a:ext cx="403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How do Political Parties Operate?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8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flowChartProcess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2000">
              <a:latin typeface="Comic Sans MS" pitchFamily="-109" charset="0"/>
            </a:endParaRPr>
          </a:p>
        </p:txBody>
      </p:sp>
      <p:sp>
        <p:nvSpPr>
          <p:cNvPr id="24579" name="AutoShape 9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flowChartAlternateProcess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Text Box 11"/>
          <p:cNvSpPr txBox="1">
            <a:spLocks noChangeArrowheads="1"/>
          </p:cNvSpPr>
          <p:nvPr/>
        </p:nvSpPr>
        <p:spPr bwMode="auto">
          <a:xfrm>
            <a:off x="76200" y="990600"/>
            <a:ext cx="45720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 typeface="Arial" pitchFamily="-109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In the past, American parties operated as a political machine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Promoted individuals with political ties instead of merit and abilities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It is still not uncommon to use patronage and appoint supporters to government positions</a:t>
            </a:r>
          </a:p>
          <a:p>
            <a:pPr marL="801688" lvl="1" indent="-344488"/>
            <a:r>
              <a:rPr lang="en-US" sz="24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4581" name="Picture 4" descr="Boss Twe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048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2" descr="http://www.lewrockwell.com/ostrowski/immigran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124200"/>
            <a:ext cx="40449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8600" y="152400"/>
            <a:ext cx="403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How do Political Parties Operate?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514600" y="533400"/>
            <a:ext cx="4343400" cy="6216650"/>
            <a:chOff x="2112" y="1007"/>
            <a:chExt cx="2016" cy="3052"/>
          </a:xfrm>
        </p:grpSpPr>
        <p:pic>
          <p:nvPicPr>
            <p:cNvPr id="4099" name="Picture 17" descr="P21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67" y="1007"/>
              <a:ext cx="1729" cy="2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0" name="Text Box 19"/>
            <p:cNvSpPr txBox="1">
              <a:spLocks noChangeArrowheads="1"/>
            </p:cNvSpPr>
            <p:nvPr/>
          </p:nvSpPr>
          <p:spPr bwMode="auto">
            <a:xfrm>
              <a:off x="2112" y="3696"/>
              <a:ext cx="2016" cy="36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1200" b="1" i="1"/>
            </a:p>
            <a:p>
              <a:pPr algn="ctr">
                <a:spcBef>
                  <a:spcPct val="50000"/>
                </a:spcBef>
              </a:pPr>
              <a:r>
                <a:rPr lang="en-US" sz="1200" b="1" i="1"/>
                <a:t>Gilbert Stuart’s painting of </a:t>
              </a:r>
              <a:br>
                <a:rPr lang="en-US" sz="1200" b="1" i="1"/>
              </a:br>
              <a:r>
                <a:rPr lang="en-US" sz="1200" b="1" i="1"/>
                <a:t>George Washington</a:t>
              </a:r>
            </a:p>
          </p:txBody>
        </p:sp>
      </p:grpSp>
    </p:spTree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_2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8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flowChartProcess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2000">
              <a:latin typeface="Comic Sans MS" pitchFamily="-109" charset="0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flowChartAlternateProcess">
            <a:avLst/>
          </a:prstGeom>
          <a:solidFill>
            <a:schemeClr val="accent4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533400" y="0"/>
            <a:ext cx="3657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What are the Functions of Political Parties?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0" y="838200"/>
            <a:ext cx="4572000" cy="637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 b="1" dirty="0">
                <a:solidFill>
                  <a:srgbClr val="7030A0"/>
                </a:solidFill>
              </a:rPr>
              <a:t>Political parties are organized groups of people who hold similar views about how government should operate.</a:t>
            </a:r>
          </a:p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The parties attempt to influence government </a:t>
            </a:r>
            <a:r>
              <a:rPr lang="en-US" sz="2400" b="1" dirty="0">
                <a:solidFill>
                  <a:srgbClr val="7030A0"/>
                </a:solidFill>
              </a:rPr>
              <a:t>by electing candidates who share similar </a:t>
            </a:r>
            <a:r>
              <a:rPr lang="en-US" sz="2400" b="1" dirty="0" smtClean="0">
                <a:solidFill>
                  <a:srgbClr val="7030A0"/>
                </a:solidFill>
              </a:rPr>
              <a:t>beliefs</a:t>
            </a:r>
          </a:p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 b="1" dirty="0" smtClean="0">
                <a:solidFill>
                  <a:srgbClr val="7030A0"/>
                </a:solidFill>
              </a:rPr>
              <a:t>Factions, or divisions of the larger group, can sometimes </a:t>
            </a:r>
            <a:r>
              <a:rPr lang="en-US" sz="2400" b="1" smtClean="0">
                <a:solidFill>
                  <a:srgbClr val="7030A0"/>
                </a:solidFill>
              </a:rPr>
              <a:t>form within a party. </a:t>
            </a:r>
            <a:endParaRPr lang="en-US" sz="2400" b="1">
              <a:solidFill>
                <a:srgbClr val="7030A0"/>
              </a:solidFill>
            </a:endParaRPr>
          </a:p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5126" name="Picture 9" descr="http://www.google.com/url?source=imglanding&amp;ct=img&amp;q=http://upload.wikimedia.org/wikipedia/commons/thumb/7/7b/U.S._party_affiliation.svg/250px-U.S._party_affiliation.svg.png&amp;sa=X&amp;ei=tOeGUPqoEIqg9QSasYCgBw&amp;ved=0CAwQ8wc&amp;usg=AFQjCNHE0KOKqo32bas93-c_hxihPrbw1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447800"/>
            <a:ext cx="26876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8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flowChartProcess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2000">
              <a:latin typeface="Comic Sans MS" pitchFamily="-109" charset="0"/>
            </a:endParaRPr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flowChartAlternateProcess">
            <a:avLst/>
          </a:prstGeom>
          <a:solidFill>
            <a:schemeClr val="tx1">
              <a:lumMod val="85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800600" y="228600"/>
            <a:ext cx="403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What are the Major Political Parties in the United States?</a:t>
            </a:r>
          </a:p>
        </p:txBody>
      </p: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4572000" y="1371600"/>
            <a:ext cx="457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 typeface="Arial" pitchFamily="-109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The United States has a </a:t>
            </a:r>
            <a:r>
              <a:rPr lang="en-US" sz="2400" b="1">
                <a:solidFill>
                  <a:srgbClr val="7030A0"/>
                </a:solidFill>
              </a:rPr>
              <a:t>two-party </a:t>
            </a:r>
            <a:r>
              <a:rPr lang="en-US" sz="2400">
                <a:solidFill>
                  <a:schemeClr val="bg1"/>
                </a:solidFill>
              </a:rPr>
              <a:t>system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400" b="1">
                <a:solidFill>
                  <a:srgbClr val="7030A0"/>
                </a:solidFill>
              </a:rPr>
              <a:t>Democrats</a:t>
            </a:r>
            <a:r>
              <a:rPr lang="en-US" sz="2400">
                <a:solidFill>
                  <a:schemeClr val="bg1"/>
                </a:solidFill>
              </a:rPr>
              <a:t> and </a:t>
            </a:r>
            <a:r>
              <a:rPr lang="en-US" sz="2400" b="1">
                <a:solidFill>
                  <a:srgbClr val="7030A0"/>
                </a:solidFill>
              </a:rPr>
              <a:t>Republicans </a:t>
            </a:r>
            <a:r>
              <a:rPr lang="en-US" sz="2400">
                <a:solidFill>
                  <a:schemeClr val="bg1"/>
                </a:solidFill>
              </a:rPr>
              <a:t>are the two primary political parties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Democrats are said to hold more liberal political ideology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Republicans tend to have more conservative views</a:t>
            </a:r>
          </a:p>
        </p:txBody>
      </p:sp>
      <p:pic>
        <p:nvPicPr>
          <p:cNvPr id="6150" name="Picture 13" descr="unclesam_donkeyelepha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4122738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Rectangle 6"/>
          <p:cNvSpPr>
            <a:spLocks noChangeArrowheads="1"/>
          </p:cNvSpPr>
          <p:nvPr/>
        </p:nvSpPr>
        <p:spPr bwMode="auto">
          <a:xfrm>
            <a:off x="609600" y="533400"/>
            <a:ext cx="373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History of the Political Party Symbols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8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flowChartProcess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2000">
              <a:latin typeface="Comic Sans MS" pitchFamily="-109" charset="0"/>
            </a:endParaRP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flowChartAlternateProcess">
            <a:avLst/>
          </a:prstGeom>
          <a:solidFill>
            <a:schemeClr val="accent4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0" y="1219200"/>
            <a:ext cx="4572000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 typeface="Arial" pitchFamily="-109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Both parties try to appeal to as many voters as possible.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400" b="1">
              <a:solidFill>
                <a:schemeClr val="bg1"/>
              </a:solidFill>
              <a:sym typeface="Symbol" pitchFamily="-109" charset="2"/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As a result, they tend to adopt mainstream, moderate positions and avoid extremes. 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The parties are also similar because the American people generally agree about many issues.</a:t>
            </a:r>
          </a:p>
          <a:p>
            <a:pPr marL="344488" indent="-344488"/>
            <a:endParaRPr lang="en-US" sz="2400"/>
          </a:p>
          <a:p>
            <a:pPr marL="344488" indent="-344488" eaLnBrk="1" hangingPunct="1">
              <a:spcBef>
                <a:spcPct val="50000"/>
              </a:spcBef>
            </a:pPr>
            <a:endParaRPr lang="en-US" sz="2000">
              <a:solidFill>
                <a:srgbClr val="000000"/>
              </a:solidFill>
              <a:latin typeface="Comic Sans MS" pitchFamily="-109" charset="0"/>
            </a:endParaRPr>
          </a:p>
        </p:txBody>
      </p:sp>
      <p:pic>
        <p:nvPicPr>
          <p:cNvPr id="7173" name="Picture 12" descr="Two Party System Carto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9725"/>
            <a:ext cx="40576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8600" y="228600"/>
            <a:ext cx="403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What are the Major Political Parties in the United States?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8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flowChartProcess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2000">
              <a:latin typeface="Comic Sans MS" pitchFamily="-109" charset="0"/>
            </a:endParaRPr>
          </a:p>
        </p:txBody>
      </p:sp>
      <p:sp>
        <p:nvSpPr>
          <p:cNvPr id="8195" name="AutoShape 9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flowChartAlternateProcess">
            <a:avLst/>
          </a:prstGeom>
          <a:solidFill>
            <a:srgbClr val="DDDDDD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572000" y="1066800"/>
            <a:ext cx="4572000" cy="517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Third parties compete against the two major American political parties</a:t>
            </a:r>
          </a:p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400">
              <a:solidFill>
                <a:srgbClr val="000000"/>
              </a:solidFill>
            </a:endParaRPr>
          </a:p>
          <a:p>
            <a:pPr marL="228600" indent="-228600">
              <a:buFont typeface="Arial" pitchFamily="-109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A third party has never won a presidential election and rarely wins other major elections. </a:t>
            </a:r>
          </a:p>
          <a:p>
            <a:pPr marL="228600" indent="-228600">
              <a:buFont typeface="Arial" pitchFamily="-109" charset="0"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228600" indent="-228600">
              <a:buFont typeface="Arial" pitchFamily="-109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Third parties can influence the outcome of elections and may influence policy.</a:t>
            </a:r>
          </a:p>
          <a:p>
            <a:pPr marL="228600" indent="-228600" eaLnBrk="1" hangingPunct="1">
              <a:spcBef>
                <a:spcPct val="50000"/>
              </a:spcBef>
              <a:buFont typeface="Arial" pitchFamily="-109" charset="0"/>
              <a:buChar char="•"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876800" y="152400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What are Third Parties?</a:t>
            </a:r>
          </a:p>
        </p:txBody>
      </p:sp>
      <p:pic>
        <p:nvPicPr>
          <p:cNvPr id="8198" name="Picture 4" descr="P228_CH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4216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8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flowChartProcess">
            <a:avLst/>
          </a:prstGeom>
          <a:solidFill>
            <a:srgbClr val="B2B2B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2000">
              <a:latin typeface="Comic Sans MS" pitchFamily="-109" charset="0"/>
            </a:endParaRP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flowChartAlternateProcess">
            <a:avLst/>
          </a:prstGeom>
          <a:solidFill>
            <a:schemeClr val="tx1">
              <a:lumMod val="85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Text Box 11"/>
          <p:cNvSpPr txBox="1">
            <a:spLocks noChangeArrowheads="1"/>
          </p:cNvSpPr>
          <p:nvPr/>
        </p:nvSpPr>
        <p:spPr bwMode="auto">
          <a:xfrm>
            <a:off x="0" y="1600200"/>
            <a:ext cx="4572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4488" indent="-344488">
              <a:buFont typeface="Arial" pitchFamily="-109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Farmers and laborers formed the Populists in the 1890s.</a:t>
            </a:r>
          </a:p>
          <a:p>
            <a:pPr marL="344488" indent="-344488"/>
            <a:r>
              <a:rPr lang="en-US" sz="2400">
                <a:solidFill>
                  <a:schemeClr val="bg1"/>
                </a:solidFill>
              </a:rPr>
              <a:t> </a:t>
            </a:r>
            <a:endParaRPr lang="en-US" sz="2400" b="1">
              <a:solidFill>
                <a:schemeClr val="bg1"/>
              </a:solidFill>
              <a:sym typeface="Symbol" pitchFamily="-109" charset="2"/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They called for the direct election of senators and an eight-hour working day. </a:t>
            </a:r>
          </a:p>
          <a:p>
            <a:pPr marL="344488" indent="-344488">
              <a:buFont typeface="Arial" pitchFamily="-109" charset="0"/>
              <a:buChar char="•"/>
            </a:pPr>
            <a:endParaRPr lang="en-US" sz="2400">
              <a:solidFill>
                <a:schemeClr val="bg1"/>
              </a:solidFill>
            </a:endParaRPr>
          </a:p>
          <a:p>
            <a:pPr marL="344488" indent="-344488">
              <a:buFont typeface="Arial" pitchFamily="-109" charset="0"/>
              <a:buChar char="•"/>
            </a:pPr>
            <a:r>
              <a:rPr lang="en-US" sz="2400">
                <a:solidFill>
                  <a:schemeClr val="bg1"/>
                </a:solidFill>
              </a:rPr>
              <a:t>They did not win, but the two major parties adopted many of their ideas.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8600" y="228600"/>
            <a:ext cx="403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</a:rPr>
              <a:t>What are Third Parties?</a:t>
            </a:r>
          </a:p>
        </p:txBody>
      </p:sp>
      <p:pic>
        <p:nvPicPr>
          <p:cNvPr id="9222" name="Picture 14" descr="http://static.seekingalpha.com/wp-content/seekingalpha/images/MapofU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86000"/>
            <a:ext cx="41179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 descr="http://static.seekingalpha.com/wp-content/seekingalpha/images/MapofU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82359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2436</TotalTime>
  <Words>840</Words>
  <Application>Microsoft Macintosh PowerPoint</Application>
  <PresentationFormat>On-screen Show (4:3)</PresentationFormat>
  <Paragraphs>116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Refined</vt:lpstr>
      <vt:lpstr>Bell Work, Wednesday 4/15</vt:lpstr>
      <vt:lpstr>The Structure and Organization of Political Parties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</dc:creator>
  <cp:lastModifiedBy>Amanda Gilchrist</cp:lastModifiedBy>
  <cp:revision>20</cp:revision>
  <dcterms:created xsi:type="dcterms:W3CDTF">2013-03-17T11:21:14Z</dcterms:created>
  <dcterms:modified xsi:type="dcterms:W3CDTF">2015-04-15T12:56:03Z</dcterms:modified>
</cp:coreProperties>
</file>