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3" r:id="rId3"/>
    <p:sldId id="292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4" r:id="rId20"/>
    <p:sldId id="287" r:id="rId21"/>
    <p:sldId id="288" r:id="rId22"/>
    <p:sldId id="286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2B6D-D45A-43CB-AE42-747E23D46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04DC-8721-41F0-91F2-7A6EC7ED4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244E-1F8C-4DA3-9584-00D2E735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E8F0-91ED-4DCC-B3EE-34AB7841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30CF-BB4B-436F-8CA1-5503FBDF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B8B3-0FD4-4BD5-8C87-AC7FF53E2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A4C8-A7F1-4EF3-8443-839DB9C7B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50F0-9D67-43A9-9E4A-760F330BD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0B74-880B-4BB7-AB8A-79590D30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D2DE-923C-472C-BA72-9294B5F6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DB5A-A450-43B1-B4DB-C8C414C8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E5F5A4-BD4C-4E9C-87C9-0B48DD2C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1OMnRlx3WI&amp;list=UUBYiLHFDr36Dtz__muMXy_g" TargetMode="External"/><Relationship Id="rId3" Type="http://schemas.openxmlformats.org/officeDocument/2006/relationships/hyperlink" Target="http://www.youtube.com/watch?v=eGpoZ8qwVQ0&amp;list=UUBYiLHFDr36Dtz__muMXy_g&amp;index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feature=player_embedded&amp;v=Bjns_TgbkME%23!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1. Make a T-chart that shows the views of Supporters AND </a:t>
            </a:r>
            <a:r>
              <a:rPr lang="en-US" dirty="0" err="1" smtClean="0"/>
              <a:t>Opposers</a:t>
            </a:r>
            <a:r>
              <a:rPr lang="en-US" dirty="0" smtClean="0"/>
              <a:t> of funding schools locally.</a:t>
            </a:r>
          </a:p>
          <a:p>
            <a:r>
              <a:rPr lang="en-US" dirty="0" smtClean="0"/>
              <a:t>2. Write a short essay (1-2 SOLID paragraphs) in which you answer the following:</a:t>
            </a:r>
          </a:p>
          <a:p>
            <a:r>
              <a:rPr lang="en-US" b="1" dirty="0" smtClean="0"/>
              <a:t>Use the reading and your chart to describe whether you believe schools should be funded locally. Why or why not?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06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Services provided by cities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pitchFamily="18" charset="0"/>
              </a:rPr>
              <a:t>Public transportation (WAVE)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pitchFamily="18" charset="0"/>
              </a:rPr>
              <a:t>Police Protection (WPD)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pitchFamily="18" charset="0"/>
              </a:rPr>
              <a:t>Public Housing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pitchFamily="18" charset="0"/>
              </a:rPr>
              <a:t>Public Utilities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nstantia" pitchFamily="18" charset="0"/>
              </a:rPr>
              <a:t>Electricity, gas, cable, telephone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pitchFamily="18" charset="0"/>
              </a:rPr>
              <a:t>Libraries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nstantia" pitchFamily="18" charset="0"/>
              </a:rPr>
              <a:t>Parks and Recreation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nstantia" pitchFamily="18" charset="0"/>
              </a:rPr>
              <a:t>Parks, community centers</a:t>
            </a:r>
          </a:p>
        </p:txBody>
      </p:sp>
      <p:pic>
        <p:nvPicPr>
          <p:cNvPr id="22532" name="Picture 4" descr="DAT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68344" y="1447800"/>
            <a:ext cx="29221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p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3962400"/>
            <a:ext cx="1809750" cy="106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DP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48400" y="5181600"/>
            <a:ext cx="24851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Where do cities come from?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600200"/>
            <a:ext cx="5486400" cy="5105400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Constantia" pitchFamily="18" charset="0"/>
              </a:rPr>
              <a:t>When a group of people who have settled in an unincorporated area want to establish a city, they ask the General Assembly to become </a:t>
            </a:r>
            <a:r>
              <a:rPr lang="en-US" sz="2600" u="sng" smtClean="0">
                <a:latin typeface="Constantia" pitchFamily="18" charset="0"/>
              </a:rPr>
              <a:t>incorporated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Creates city services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Establishes geographic boundaries</a:t>
            </a:r>
          </a:p>
          <a:p>
            <a:pPr eaLnBrk="1" hangingPunct="1"/>
            <a:r>
              <a:rPr lang="en-US" sz="2600" smtClean="0">
                <a:latin typeface="Constantia" pitchFamily="18" charset="0"/>
              </a:rPr>
              <a:t>Once incorporated, the town creates a </a:t>
            </a:r>
            <a:r>
              <a:rPr lang="en-US" sz="2600" u="sng" smtClean="0">
                <a:latin typeface="Constantia" pitchFamily="18" charset="0"/>
              </a:rPr>
              <a:t>charter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A document that gives a city or town authority and establishes how it will be governed</a:t>
            </a:r>
          </a:p>
        </p:txBody>
      </p:sp>
      <p:pic>
        <p:nvPicPr>
          <p:cNvPr id="23556" name="Picture 4" descr="Raleigh_city_limits_sig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3716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durham ma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4173537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Issues facing cities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Zoning</a:t>
            </a:r>
          </a:p>
          <a:p>
            <a:pPr eaLnBrk="1" hangingPunct="1"/>
            <a:endParaRPr lang="en-US" smtClean="0">
              <a:latin typeface="Constantia" pitchFamily="18" charset="0"/>
            </a:endParaRPr>
          </a:p>
          <a:p>
            <a:pPr eaLnBrk="1" hangingPunct="1"/>
            <a:endParaRPr lang="en-US" smtClean="0">
              <a:latin typeface="Constantia" pitchFamily="18" charset="0"/>
            </a:endParaRPr>
          </a:p>
          <a:p>
            <a:pPr eaLnBrk="1" hangingPunct="1"/>
            <a:endParaRPr lang="en-US" smtClean="0">
              <a:latin typeface="Constantia" pitchFamily="18" charset="0"/>
            </a:endParaRPr>
          </a:p>
          <a:p>
            <a:pPr eaLnBrk="1" hangingPunct="1"/>
            <a:endParaRPr lang="en-US" smtClean="0">
              <a:latin typeface="Constantia" pitchFamily="18" charset="0"/>
            </a:endParaRPr>
          </a:p>
          <a:p>
            <a:pPr eaLnBrk="1" hangingPunct="1"/>
            <a:endParaRPr lang="en-US" smtClean="0">
              <a:latin typeface="Constantia" pitchFamily="18" charset="0"/>
            </a:endParaRPr>
          </a:p>
          <a:p>
            <a:pPr algn="r" eaLnBrk="1" hangingPunct="1"/>
            <a:r>
              <a:rPr lang="en-US" sz="4000" smtClean="0">
                <a:latin typeface="Constantia" pitchFamily="18" charset="0"/>
              </a:rPr>
              <a:t>Annexation</a:t>
            </a:r>
          </a:p>
        </p:txBody>
      </p:sp>
      <p:pic>
        <p:nvPicPr>
          <p:cNvPr id="24580" name="Picture 4" descr="zoni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3148179"/>
            <a:ext cx="2876550" cy="246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annex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28800"/>
            <a:ext cx="4368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latin typeface="Constantia" pitchFamily="18" charset="0"/>
              </a:rPr>
              <a:t>Zoning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nstantia" pitchFamily="18" charset="0"/>
              </a:rPr>
              <a:t>City Councils decide the purpose of pieces of land in a city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Zoning restrictions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Ex: no liquor stores within 500 yards of a school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Typical zoning areas: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Residential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Business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Mixed Use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Green space</a:t>
            </a:r>
          </a:p>
          <a:p>
            <a:pPr lvl="1" eaLnBrk="1" hangingPunct="1"/>
            <a:endParaRPr lang="en-US" sz="2400" smtClean="0">
              <a:latin typeface="Constantia" pitchFamily="18" charset="0"/>
            </a:endParaRPr>
          </a:p>
        </p:txBody>
      </p:sp>
      <p:pic>
        <p:nvPicPr>
          <p:cNvPr id="25604" name="Picture 4" descr="durham park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64125" y="4114800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10668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latin typeface="Constantia" pitchFamily="18" charset="0"/>
              </a:rPr>
              <a:t>Annexation</a:t>
            </a:r>
            <a:r>
              <a:rPr lang="en-US" sz="2800" smtClean="0">
                <a:latin typeface="Constantia" pitchFamily="18" charset="0"/>
              </a:rPr>
              <a:t>: when a city extends its boundaries to take in people living in unincorporated areas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Pros: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New residents get services provided by the city</a:t>
            </a:r>
          </a:p>
          <a:p>
            <a:pPr lvl="2" eaLnBrk="1" hangingPunct="1"/>
            <a:r>
              <a:rPr lang="en-US" sz="2200" smtClean="0">
                <a:latin typeface="Constantia" pitchFamily="18" charset="0"/>
              </a:rPr>
              <a:t>Police &amp; Fire protection</a:t>
            </a:r>
          </a:p>
          <a:p>
            <a:pPr lvl="2" eaLnBrk="1" hangingPunct="1"/>
            <a:r>
              <a:rPr lang="en-US" sz="2200" smtClean="0">
                <a:latin typeface="Constantia" pitchFamily="18" charset="0"/>
              </a:rPr>
              <a:t>Water</a:t>
            </a:r>
          </a:p>
          <a:p>
            <a:pPr lvl="2" eaLnBrk="1" hangingPunct="1"/>
            <a:r>
              <a:rPr lang="en-US" sz="2200" smtClean="0">
                <a:latin typeface="Constantia" pitchFamily="18" charset="0"/>
              </a:rPr>
              <a:t>Waste removal</a:t>
            </a:r>
          </a:p>
          <a:p>
            <a:pPr lvl="2" eaLnBrk="1" hangingPunct="1"/>
            <a:r>
              <a:rPr lang="en-US" sz="2200" smtClean="0">
                <a:latin typeface="Constantia" pitchFamily="18" charset="0"/>
              </a:rPr>
              <a:t>Sewer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Cons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Taxes go up</a:t>
            </a:r>
          </a:p>
          <a:p>
            <a:pPr lvl="2" eaLnBrk="1" hangingPunct="1"/>
            <a:r>
              <a:rPr lang="en-US" sz="2300" smtClean="0">
                <a:latin typeface="Constantia" pitchFamily="18" charset="0"/>
              </a:rPr>
              <a:t>City services cost $$$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New laws and regulations to live by</a:t>
            </a:r>
          </a:p>
          <a:p>
            <a:pPr lvl="2" eaLnBrk="1" hangingPunct="1"/>
            <a:r>
              <a:rPr lang="en-US" sz="2300" smtClean="0">
                <a:latin typeface="Constantia" pitchFamily="18" charset="0"/>
              </a:rPr>
              <a:t>City ordinances take effect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Civic Participation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Voting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Petitioning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Participating in public hearings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Public hearings give citizens the chance to speak and express opinions about an issue</a:t>
            </a:r>
          </a:p>
        </p:txBody>
      </p:sp>
      <p:pic>
        <p:nvPicPr>
          <p:cNvPr id="27652" name="Picture 4" descr="rock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State and Local Law Enforcement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State Police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Protect interstate highways and assisting motorists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State Troopers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County Police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Enforce laws in unincorporated parts of the county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Sheriff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City Police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Enforce laws in city limits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Provide security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Chief of Police</a:t>
            </a:r>
          </a:p>
        </p:txBody>
      </p:sp>
      <p:pic>
        <p:nvPicPr>
          <p:cNvPr id="28676" name="Picture 4" descr="state po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1447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ounty polic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7208" y="3048000"/>
            <a:ext cx="105833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dpd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37901" y="4724400"/>
            <a:ext cx="107694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nstantia" pitchFamily="18" charset="0"/>
              </a:rPr>
              <a:t>Financing State and Local Government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nstantia" pitchFamily="18" charset="0"/>
              </a:rPr>
              <a:t>Where does the state get money for its budget?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Individual Income Tax +/- 50%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Sales Tax +/- 28%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Other Taxes +/- 9%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Corporate Income tax +/- 5.5%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Non tax revenue +/- 4%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Special Funds +/- 3%</a:t>
            </a:r>
          </a:p>
        </p:txBody>
      </p:sp>
      <p:pic>
        <p:nvPicPr>
          <p:cNvPr id="29700" name="Picture 6" descr="income t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2924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What does the state spend its money on?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Education: 58%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K-12: 40%        Colleges: 18%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Health and Human Services: 25%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Medicaid, Public Health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Justice and Public Safety: 11%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Corrections, Juvenile Justice, Public Safety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Other: 2%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Financing County Government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Where do counties get their money?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90600" y="2209800"/>
            <a:ext cx="6629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27009"/>
              </p:ext>
            </p:extLst>
          </p:nvPr>
        </p:nvGraphicFramePr>
        <p:xfrm>
          <a:off x="16205" y="609600"/>
          <a:ext cx="9127795" cy="62484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25559"/>
                <a:gridCol w="1825559"/>
                <a:gridCol w="1825559"/>
                <a:gridCol w="1825559"/>
                <a:gridCol w="1825559"/>
              </a:tblGrid>
              <a:tr h="11960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Legislative</a:t>
                      </a:r>
                      <a:r>
                        <a:rPr lang="en-US" baseline="0" dirty="0" smtClean="0"/>
                        <a:t> 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Executive 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Judicial Branch</a:t>
                      </a:r>
                      <a:endParaRPr lang="en-US" dirty="0"/>
                    </a:p>
                  </a:txBody>
                  <a:tcPr/>
                </a:tc>
              </a:tr>
              <a:tr h="1684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</a:t>
                      </a:r>
                      <a:r>
                        <a:rPr lang="en-US" sz="2800" dirty="0" err="1" smtClean="0"/>
                        <a:t>Govt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4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Both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4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State </a:t>
                      </a:r>
                      <a:r>
                        <a:rPr lang="en-US" sz="2800" dirty="0" err="1" smtClean="0"/>
                        <a:t>Govt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5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What do counties spend their money on?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nstantia" pitchFamily="18" charset="0"/>
              </a:rPr>
              <a:t>Education: 29%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nstantia" pitchFamily="18" charset="0"/>
              </a:rPr>
              <a:t>Human Services: 28%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Medicaid, foster care, hospitals, job training, housing, mental health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nstantia" pitchFamily="18" charset="0"/>
              </a:rPr>
              <a:t>Public Safety: 13%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Sheriff’s, EMS, Fire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nstantia" pitchFamily="18" charset="0"/>
              </a:rPr>
              <a:t>Other: 13%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Parks and Rec, solid waste, libraries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nstantia" pitchFamily="18" charset="0"/>
              </a:rPr>
              <a:t>Debt: 9%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nstantia" pitchFamily="18" charset="0"/>
              </a:rPr>
              <a:t>General: 8%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Elections, legal, salaries and wages,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Issues in Education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Budgets</a:t>
            </a:r>
          </a:p>
          <a:p>
            <a:pPr lvl="1" eaLnBrk="1" hangingPunct="1"/>
            <a:r>
              <a:rPr lang="en-US" dirty="0" smtClean="0">
                <a:latin typeface="Constantia" pitchFamily="18" charset="0"/>
              </a:rPr>
              <a:t>As tax revenues shrink, so does the $$ available for education</a:t>
            </a:r>
          </a:p>
          <a:p>
            <a:pPr eaLnBrk="1" hangingPunct="1"/>
            <a:r>
              <a:rPr lang="en-US" dirty="0" smtClean="0">
                <a:latin typeface="Constantia" pitchFamily="18" charset="0"/>
              </a:rPr>
              <a:t>Public Policies</a:t>
            </a:r>
          </a:p>
          <a:p>
            <a:pPr lvl="1" eaLnBrk="1" hangingPunct="1"/>
            <a:r>
              <a:rPr lang="en-US" dirty="0" smtClean="0">
                <a:latin typeface="Constantia" pitchFamily="18" charset="0"/>
              </a:rPr>
              <a:t>NCLB: Schools not meeting federal standards can be taken over by state governments. President </a:t>
            </a:r>
            <a:r>
              <a:rPr lang="en-US" dirty="0" err="1" smtClean="0">
                <a:latin typeface="Constantia" pitchFamily="18" charset="0"/>
              </a:rPr>
              <a:t>Obama</a:t>
            </a:r>
            <a:r>
              <a:rPr lang="en-US" dirty="0" smtClean="0">
                <a:latin typeface="Constantia" pitchFamily="18" charset="0"/>
              </a:rPr>
              <a:t>has exempted N.C. from NCLB.  N.C. </a:t>
            </a:r>
            <a:r>
              <a:rPr lang="en-US" smtClean="0">
                <a:latin typeface="Constantia" pitchFamily="18" charset="0"/>
              </a:rPr>
              <a:t>has adopted </a:t>
            </a:r>
            <a:r>
              <a:rPr lang="en-US" dirty="0" smtClean="0">
                <a:latin typeface="Constantia" pitchFamily="18" charset="0"/>
              </a:rPr>
              <a:t>Common Core.</a:t>
            </a:r>
          </a:p>
          <a:p>
            <a:pPr eaLnBrk="1" hangingPunct="1"/>
            <a:r>
              <a:rPr lang="en-US" dirty="0" smtClean="0">
                <a:latin typeface="Constantia" pitchFamily="18" charset="0"/>
              </a:rPr>
              <a:t>Non-educational issues</a:t>
            </a:r>
          </a:p>
          <a:p>
            <a:pPr lvl="1" eaLnBrk="1" hangingPunct="1"/>
            <a:r>
              <a:rPr lang="en-US" dirty="0" smtClean="0">
                <a:latin typeface="Constantia" pitchFamily="18" charset="0"/>
              </a:rPr>
              <a:t>Violence, family issues, drop out issues, drugs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nstantia" pitchFamily="18" charset="0"/>
              </a:rPr>
              <a:t>What are alternatives to the current system?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nstantia" pitchFamily="18" charset="0"/>
              </a:rPr>
              <a:t>Charter Schools</a:t>
            </a:r>
            <a:r>
              <a:rPr lang="en-US" sz="2800" dirty="0">
                <a:latin typeface="Constantia" pitchFamily="18" charset="0"/>
              </a:rPr>
              <a:t> ~ public schools that are not held to the same regulations as normal public schools; private businesses and individuals often pay the cost for building these schools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nstantia" pitchFamily="18" charset="0"/>
              </a:rPr>
              <a:t>Tuition Vouchers</a:t>
            </a:r>
            <a:r>
              <a:rPr lang="en-US" sz="2800" dirty="0">
                <a:latin typeface="Constantia" pitchFamily="18" charset="0"/>
              </a:rPr>
              <a:t> ~ government money order that allows a parent to use the money normally spent through property taxes on education and choose to give that money to public or private schools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Association of County </a:t>
            </a:r>
            <a:r>
              <a:rPr lang="en-US" dirty="0" err="1" smtClean="0"/>
              <a:t>Commisioners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Welcome to Your County</a:t>
            </a:r>
            <a:endParaRPr lang="en-US" dirty="0" smtClean="0"/>
          </a:p>
          <a:p>
            <a:pPr lvl="1"/>
            <a:r>
              <a:rPr lang="en-US" dirty="0" smtClean="0"/>
              <a:t>New Hanover County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This Week at the General Assembly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4"/>
          <a:lstStyle/>
          <a:p>
            <a:r>
              <a:rPr lang="en-US" sz="2800" u="sng" dirty="0" smtClean="0"/>
              <a:t>Constitution</a:t>
            </a:r>
          </a:p>
          <a:p>
            <a:r>
              <a:rPr lang="en-US" sz="2000" dirty="0" smtClean="0"/>
              <a:t>Reserved Powers</a:t>
            </a:r>
          </a:p>
          <a:p>
            <a:r>
              <a:rPr lang="en-US" sz="2000" dirty="0" smtClean="0"/>
              <a:t>14 Articles</a:t>
            </a:r>
          </a:p>
          <a:p>
            <a:r>
              <a:rPr lang="en-US" sz="2000" dirty="0" smtClean="0"/>
              <a:t>Checks &amp; Balances</a:t>
            </a:r>
          </a:p>
          <a:p>
            <a:r>
              <a:rPr lang="en-US" sz="2000" dirty="0" smtClean="0"/>
              <a:t>Framework for </a:t>
            </a:r>
            <a:r>
              <a:rPr lang="en-US" sz="2000" dirty="0" err="1" smtClean="0"/>
              <a:t>Govt</a:t>
            </a:r>
            <a:endParaRPr lang="en-US" sz="2000" dirty="0" smtClean="0"/>
          </a:p>
          <a:p>
            <a:r>
              <a:rPr lang="en-US" sz="2000" dirty="0" smtClean="0"/>
              <a:t>Expressed Powers</a:t>
            </a:r>
          </a:p>
          <a:p>
            <a:r>
              <a:rPr lang="en-US" sz="2000" dirty="0" smtClean="0"/>
              <a:t>Written in 1776</a:t>
            </a:r>
          </a:p>
          <a:p>
            <a:r>
              <a:rPr lang="en-US" sz="2000" dirty="0" smtClean="0"/>
              <a:t>Preamble</a:t>
            </a:r>
          </a:p>
          <a:p>
            <a:r>
              <a:rPr lang="en-US" sz="2000" dirty="0" smtClean="0"/>
              <a:t>List of individual rights</a:t>
            </a:r>
          </a:p>
          <a:p>
            <a:r>
              <a:rPr lang="en-US" sz="2000" dirty="0" smtClean="0"/>
              <a:t>7 Articles</a:t>
            </a:r>
          </a:p>
          <a:p>
            <a:r>
              <a:rPr lang="en-US" sz="2000" dirty="0" smtClean="0"/>
              <a:t>Separation of Powers</a:t>
            </a:r>
          </a:p>
          <a:p>
            <a:r>
              <a:rPr lang="en-US" sz="2000" dirty="0" smtClean="0"/>
              <a:t>Written in 1787</a:t>
            </a:r>
          </a:p>
          <a:p>
            <a:endParaRPr lang="en-US" sz="2000" dirty="0"/>
          </a:p>
          <a:p>
            <a:r>
              <a:rPr lang="en-US" sz="2800" u="sng" dirty="0" smtClean="0"/>
              <a:t>Legislative Branch</a:t>
            </a:r>
          </a:p>
          <a:p>
            <a:r>
              <a:rPr lang="en-US" sz="2000" dirty="0" smtClean="0"/>
              <a:t>Congress</a:t>
            </a:r>
          </a:p>
          <a:p>
            <a:r>
              <a:rPr lang="en-US" sz="2000" dirty="0" smtClean="0"/>
              <a:t>Bicameral legislature</a:t>
            </a:r>
          </a:p>
          <a:p>
            <a:r>
              <a:rPr lang="en-US" sz="2000" dirty="0" smtClean="0"/>
              <a:t>120 Representatives</a:t>
            </a:r>
          </a:p>
          <a:p>
            <a:r>
              <a:rPr lang="en-US" sz="2000" dirty="0" smtClean="0"/>
              <a:t>Senate</a:t>
            </a:r>
          </a:p>
          <a:p>
            <a:r>
              <a:rPr lang="en-US" sz="2000" dirty="0" smtClean="0"/>
              <a:t>50 Senators</a:t>
            </a:r>
          </a:p>
          <a:p>
            <a:r>
              <a:rPr lang="en-US" sz="2000" dirty="0" smtClean="0"/>
              <a:t>100 Senators</a:t>
            </a:r>
          </a:p>
          <a:p>
            <a:r>
              <a:rPr lang="en-US" sz="2000" dirty="0" smtClean="0"/>
              <a:t>House of Reps</a:t>
            </a:r>
          </a:p>
          <a:p>
            <a:r>
              <a:rPr lang="en-US" sz="2000" dirty="0" smtClean="0"/>
              <a:t>435 Representatives</a:t>
            </a:r>
          </a:p>
          <a:p>
            <a:r>
              <a:rPr lang="en-US" sz="2000" dirty="0" smtClean="0"/>
              <a:t>No term limits</a:t>
            </a:r>
          </a:p>
          <a:p>
            <a:r>
              <a:rPr lang="en-US" sz="2000" dirty="0" smtClean="0"/>
              <a:t>General Assembly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800" u="sng" dirty="0" smtClean="0"/>
              <a:t>Executive Branch</a:t>
            </a:r>
          </a:p>
          <a:p>
            <a:r>
              <a:rPr lang="en-US" sz="2000" dirty="0" smtClean="0"/>
              <a:t>Governor</a:t>
            </a:r>
          </a:p>
          <a:p>
            <a:r>
              <a:rPr lang="en-US" sz="2000" dirty="0" smtClean="0"/>
              <a:t>Vice President</a:t>
            </a:r>
          </a:p>
          <a:p>
            <a:r>
              <a:rPr lang="en-US" sz="2000" dirty="0" smtClean="0"/>
              <a:t>4 year terms</a:t>
            </a:r>
          </a:p>
          <a:p>
            <a:r>
              <a:rPr lang="en-US" sz="2000" dirty="0" smtClean="0"/>
              <a:t>10 departments</a:t>
            </a:r>
          </a:p>
          <a:p>
            <a:r>
              <a:rPr lang="en-US" sz="2000" dirty="0" smtClean="0"/>
              <a:t>Lt. Governor</a:t>
            </a:r>
          </a:p>
          <a:p>
            <a:r>
              <a:rPr lang="en-US" sz="2000" dirty="0" smtClean="0"/>
              <a:t>15 departments</a:t>
            </a:r>
          </a:p>
          <a:p>
            <a:r>
              <a:rPr lang="en-US" sz="2000" dirty="0" smtClean="0"/>
              <a:t>Veto power</a:t>
            </a:r>
          </a:p>
          <a:p>
            <a:r>
              <a:rPr lang="en-US" sz="2000" dirty="0" smtClean="0"/>
              <a:t>Cabinet</a:t>
            </a:r>
          </a:p>
          <a:p>
            <a:r>
              <a:rPr lang="en-US" sz="2000" dirty="0" smtClean="0"/>
              <a:t>President</a:t>
            </a:r>
          </a:p>
          <a:p>
            <a:r>
              <a:rPr lang="en-US" sz="2000" dirty="0" smtClean="0"/>
              <a:t>Council of State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800" u="sng" dirty="0" smtClean="0"/>
              <a:t>Judicial Branch</a:t>
            </a:r>
          </a:p>
          <a:p>
            <a:r>
              <a:rPr lang="en-US" sz="2000" dirty="0" smtClean="0"/>
              <a:t>Supreme Court</a:t>
            </a:r>
          </a:p>
          <a:p>
            <a:r>
              <a:rPr lang="en-US" sz="2000" dirty="0" smtClean="0"/>
              <a:t>4 levels of courts</a:t>
            </a:r>
          </a:p>
          <a:p>
            <a:r>
              <a:rPr lang="en-US" sz="2000" dirty="0" smtClean="0"/>
              <a:t>3 levels of courts</a:t>
            </a:r>
          </a:p>
          <a:p>
            <a:r>
              <a:rPr lang="en-US" sz="2000" dirty="0" smtClean="0"/>
              <a:t>Serve 8 year terms</a:t>
            </a:r>
          </a:p>
          <a:p>
            <a:r>
              <a:rPr lang="en-US" sz="2000" dirty="0" smtClean="0"/>
              <a:t>Serve life terms</a:t>
            </a:r>
          </a:p>
          <a:p>
            <a:r>
              <a:rPr lang="en-US" sz="2000" dirty="0" smtClean="0"/>
              <a:t>Appeals Courts</a:t>
            </a:r>
          </a:p>
          <a:p>
            <a:r>
              <a:rPr lang="en-US" sz="2000" dirty="0" smtClean="0"/>
              <a:t>Superior Courts</a:t>
            </a:r>
          </a:p>
          <a:p>
            <a:r>
              <a:rPr lang="en-US" sz="2000" dirty="0" smtClean="0"/>
              <a:t>9 Justices</a:t>
            </a:r>
          </a:p>
          <a:p>
            <a:r>
              <a:rPr lang="en-US" sz="2000" dirty="0" smtClean="0"/>
              <a:t>District Courts</a:t>
            </a:r>
          </a:p>
          <a:p>
            <a:r>
              <a:rPr lang="en-US" sz="2000" dirty="0" smtClean="0"/>
              <a:t>Judges elected</a:t>
            </a:r>
          </a:p>
          <a:p>
            <a:r>
              <a:rPr lang="en-US" sz="2000" dirty="0" smtClean="0"/>
              <a:t>7 Justices</a:t>
            </a:r>
          </a:p>
          <a:p>
            <a:r>
              <a:rPr lang="en-US" sz="2000" dirty="0" smtClean="0"/>
              <a:t>Judges appointed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89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Local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County Government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dirty="0" smtClean="0">
                <a:hlinkClick r:id="rId2"/>
              </a:rPr>
              <a:t>NC County Government</a:t>
            </a:r>
            <a:endParaRPr lang="en-US" sz="2800" dirty="0" smtClean="0"/>
          </a:p>
          <a:p>
            <a:pPr algn="r" eaLnBrk="1" hangingPunct="1"/>
            <a:r>
              <a:rPr lang="en-US" dirty="0" smtClean="0"/>
              <a:t>Municipal Government</a:t>
            </a:r>
          </a:p>
        </p:txBody>
      </p:sp>
      <p:pic>
        <p:nvPicPr>
          <p:cNvPr id="16388" name="Picture 4" descr="Durham Count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2819400"/>
            <a:ext cx="421105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PIOlogoCityofDurha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4000" y="2209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County Government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495800" cy="51816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Constantia" pitchFamily="18" charset="0"/>
              </a:rPr>
              <a:t>There are 100 counties in NC</a:t>
            </a:r>
          </a:p>
          <a:p>
            <a:pPr lvl="1" eaLnBrk="1" hangingPunct="1"/>
            <a:r>
              <a:rPr lang="en-US" sz="2100" dirty="0" smtClean="0">
                <a:latin typeface="Constantia" pitchFamily="18" charset="0"/>
              </a:rPr>
              <a:t>New Hanover County:  </a:t>
            </a:r>
            <a:r>
              <a:rPr lang="en-US" sz="2100" dirty="0" smtClean="0">
                <a:solidFill>
                  <a:srgbClr val="000000"/>
                </a:solidFill>
                <a:latin typeface="Constantia" pitchFamily="18" charset="0"/>
              </a:rPr>
              <a:t>202,667 </a:t>
            </a:r>
            <a:r>
              <a:rPr lang="en-US" sz="2100" dirty="0" smtClean="0">
                <a:latin typeface="Constantia" pitchFamily="18" charset="0"/>
              </a:rPr>
              <a:t>in 2010 Census</a:t>
            </a:r>
          </a:p>
          <a:p>
            <a:pPr eaLnBrk="1" hangingPunct="1"/>
            <a:r>
              <a:rPr lang="en-US" sz="2600" dirty="0" smtClean="0">
                <a:latin typeface="Constantia" pitchFamily="18" charset="0"/>
              </a:rPr>
              <a:t>Run by:</a:t>
            </a:r>
          </a:p>
          <a:p>
            <a:pPr lvl="1" eaLnBrk="1" hangingPunct="1"/>
            <a:r>
              <a:rPr lang="en-US" sz="2400" u="sng" dirty="0" smtClean="0">
                <a:latin typeface="Constantia" pitchFamily="18" charset="0"/>
              </a:rPr>
              <a:t>Elected</a:t>
            </a:r>
            <a:r>
              <a:rPr lang="en-US" sz="2400" b="1" dirty="0" smtClean="0">
                <a:latin typeface="Constantia" pitchFamily="18" charset="0"/>
              </a:rPr>
              <a:t>County Commissioners</a:t>
            </a:r>
          </a:p>
          <a:p>
            <a:pPr lvl="2" eaLnBrk="1" hangingPunct="1"/>
            <a:r>
              <a:rPr lang="en-US" sz="2000" dirty="0" smtClean="0">
                <a:latin typeface="Constantia" pitchFamily="18" charset="0"/>
              </a:rPr>
              <a:t>Manage budget</a:t>
            </a:r>
          </a:p>
          <a:p>
            <a:pPr lvl="2" eaLnBrk="1" hangingPunct="1"/>
            <a:r>
              <a:rPr lang="en-US" sz="2000" dirty="0" smtClean="0">
                <a:latin typeface="Constantia" pitchFamily="18" charset="0"/>
              </a:rPr>
              <a:t>Levy taxes</a:t>
            </a:r>
          </a:p>
          <a:p>
            <a:pPr lvl="1" eaLnBrk="1" hangingPunct="1"/>
            <a:r>
              <a:rPr lang="en-US" sz="2400" dirty="0" smtClean="0">
                <a:latin typeface="Constantia" pitchFamily="18" charset="0"/>
              </a:rPr>
              <a:t>County Commissioners </a:t>
            </a:r>
            <a:r>
              <a:rPr lang="en-US" sz="2400" u="sng" dirty="0" smtClean="0">
                <a:latin typeface="Constantia" pitchFamily="18" charset="0"/>
              </a:rPr>
              <a:t>hire</a:t>
            </a:r>
            <a:r>
              <a:rPr lang="en-US" sz="2400" dirty="0" smtClean="0">
                <a:latin typeface="Constantia" pitchFamily="18" charset="0"/>
              </a:rPr>
              <a:t> a </a:t>
            </a:r>
            <a:r>
              <a:rPr lang="en-US" sz="2400" b="1" dirty="0" smtClean="0">
                <a:latin typeface="Constantia" pitchFamily="18" charset="0"/>
              </a:rPr>
              <a:t>County Manager</a:t>
            </a:r>
          </a:p>
          <a:p>
            <a:pPr lvl="2" eaLnBrk="1" hangingPunct="1"/>
            <a:r>
              <a:rPr lang="en-US" sz="2000" dirty="0" smtClean="0">
                <a:latin typeface="Constantia" pitchFamily="18" charset="0"/>
              </a:rPr>
              <a:t>Oversees day to day operation of the county</a:t>
            </a:r>
          </a:p>
        </p:txBody>
      </p:sp>
      <p:pic>
        <p:nvPicPr>
          <p:cNvPr id="17412" name="Picture 4" descr="Durham Count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1" y="2971800"/>
            <a:ext cx="481263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Other Elected County Officials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6019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Sheriff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Provides law enforcement for ‘unincorporated’ parts of the county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Maintains county jails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Board of Education - Superintendent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Sets budgets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Hires administrators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Textbook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Sets school calendar</a:t>
            </a:r>
          </a:p>
          <a:p>
            <a:pPr marL="344488" indent="-344488"/>
            <a:r>
              <a:rPr lang="en-US" sz="2400" dirty="0" smtClean="0">
                <a:latin typeface="Constantia"/>
                <a:cs typeface="Constantia"/>
              </a:rPr>
              <a:t>County Clerk</a:t>
            </a:r>
          </a:p>
          <a:p>
            <a:pPr lvl="1">
              <a:buNone/>
            </a:pPr>
            <a:r>
              <a:rPr lang="en-US" sz="2400" dirty="0" smtClean="0">
                <a:latin typeface="Constantia"/>
                <a:cs typeface="Constantia"/>
              </a:rPr>
              <a:t>- Register of Deeds-official responsible for public records </a:t>
            </a:r>
          </a:p>
          <a:p>
            <a:pPr lvl="1" algn="r" eaLnBrk="1" hangingPunct="1">
              <a:lnSpc>
                <a:spcPct val="90000"/>
              </a:lnSpc>
            </a:pPr>
            <a:endParaRPr lang="en-US" sz="2400" dirty="0" smtClean="0">
              <a:latin typeface="Constantia" pitchFamily="18" charset="0"/>
            </a:endParaRPr>
          </a:p>
          <a:p>
            <a:pPr lvl="1" algn="r" eaLnBrk="1" hangingPunct="1">
              <a:lnSpc>
                <a:spcPct val="90000"/>
              </a:lnSpc>
            </a:pPr>
            <a:endParaRPr lang="en-US" sz="2400" dirty="0" smtClean="0">
              <a:latin typeface="Constantia" pitchFamily="18" charset="0"/>
            </a:endParaRPr>
          </a:p>
          <a:p>
            <a:pPr lvl="1" algn="r" eaLnBrk="1" hangingPunct="1">
              <a:lnSpc>
                <a:spcPct val="90000"/>
              </a:lnSpc>
            </a:pPr>
            <a:endParaRPr lang="en-US" sz="2400" dirty="0" smtClean="0">
              <a:latin typeface="Constantia" pitchFamily="18" charset="0"/>
            </a:endParaRPr>
          </a:p>
        </p:txBody>
      </p:sp>
      <p:pic>
        <p:nvPicPr>
          <p:cNvPr id="18437" name="Picture 5" descr="minnie forte brow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29400" y="3886200"/>
            <a:ext cx="1666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629400" y="32004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</a:rPr>
              <a:t>Edward McMahon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72200" y="60198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onstantia" pitchFamily="18" charset="0"/>
              </a:rPr>
              <a:t>Dr. Tim Markley</a:t>
            </a:r>
            <a:endParaRPr lang="en-US" sz="1600" dirty="0">
              <a:latin typeface="Constantia" pitchFamily="18" charset="0"/>
            </a:endParaRPr>
          </a:p>
        </p:txBody>
      </p:sp>
      <p:pic>
        <p:nvPicPr>
          <p:cNvPr id="8" name="Picture 4" descr="Worth Hil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2200" y="1219200"/>
            <a:ext cx="24384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Services Provided by Counties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Community Colleges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Courts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County Courthouse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Jails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Overseen by the Sheriff</a:t>
            </a:r>
          </a:p>
          <a:p>
            <a:pPr eaLnBrk="1" hangingPunct="1"/>
            <a:r>
              <a:rPr lang="en-US" smtClean="0">
                <a:latin typeface="Constantia" pitchFamily="18" charset="0"/>
              </a:rPr>
              <a:t>Soil and Water conservation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Clean water, solid waste management</a:t>
            </a:r>
          </a:p>
        </p:txBody>
      </p:sp>
      <p:pic>
        <p:nvPicPr>
          <p:cNvPr id="19460" name="Picture 4" descr="Durham_Technical_Community_Colle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705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Municipal Government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Municipality: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‘Incorporated’ city or town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Wilmington:  106,476 in 2010 Census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Governed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Mayor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Elected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City Council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Elected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City Manager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Hired by City Council</a:t>
            </a:r>
          </a:p>
        </p:txBody>
      </p:sp>
      <p:pic>
        <p:nvPicPr>
          <p:cNvPr id="20484" name="Picture 4" descr="bel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1200" y="3507139"/>
            <a:ext cx="2322513" cy="228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91200" y="6324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itchFamily="18" charset="0"/>
              </a:rPr>
              <a:t>Mayor </a:t>
            </a:r>
            <a:r>
              <a:rPr lang="en-US" dirty="0" smtClean="0">
                <a:latin typeface="Constantia" pitchFamily="18" charset="0"/>
              </a:rPr>
              <a:t>Bill </a:t>
            </a:r>
            <a:r>
              <a:rPr lang="en-US" dirty="0" err="1" smtClean="0">
                <a:latin typeface="Constantia" pitchFamily="18" charset="0"/>
              </a:rPr>
              <a:t>Saffo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Responsibilities of City Government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nstantia" pitchFamily="18" charset="0"/>
              </a:rPr>
              <a:t>Mayor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Presides over council meetings, leads council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City Council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Prepares budget, passes municipal laws (ordinances)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City Manager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Runs the city day to day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Hires and Fires city employees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Advises the Council</a:t>
            </a:r>
          </a:p>
        </p:txBody>
      </p:sp>
      <p:pic>
        <p:nvPicPr>
          <p:cNvPr id="21508" name="Picture 5" descr="bonfield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55556" y="4114800"/>
            <a:ext cx="18430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096000" y="6096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</a:rPr>
              <a:t>Sterling Cheatham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8681</TotalTime>
  <Words>976</Words>
  <Application>Microsoft Macintosh PowerPoint</Application>
  <PresentationFormat>On-screen Show (4:3)</PresentationFormat>
  <Paragraphs>232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Writing Assignment</vt:lpstr>
      <vt:lpstr>PowerPoint Presentation</vt:lpstr>
      <vt:lpstr>PowerPoint Presentation</vt:lpstr>
      <vt:lpstr>Local Government</vt:lpstr>
      <vt:lpstr>County Government</vt:lpstr>
      <vt:lpstr>Other Elected County Officials</vt:lpstr>
      <vt:lpstr>Services Provided by Counties</vt:lpstr>
      <vt:lpstr>Municipal Government</vt:lpstr>
      <vt:lpstr>Responsibilities of City Government</vt:lpstr>
      <vt:lpstr>Services provided by cities</vt:lpstr>
      <vt:lpstr>Where do cities come from?</vt:lpstr>
      <vt:lpstr>Issues facing cities</vt:lpstr>
      <vt:lpstr>Zoning</vt:lpstr>
      <vt:lpstr>Annexation: when a city extends its boundaries to take in people living in unincorporated areas</vt:lpstr>
      <vt:lpstr>Civic Participation</vt:lpstr>
      <vt:lpstr>State and Local Law Enforcement</vt:lpstr>
      <vt:lpstr>Financing State and Local Government</vt:lpstr>
      <vt:lpstr>What does the state spend its money on?</vt:lpstr>
      <vt:lpstr>Financing County Government</vt:lpstr>
      <vt:lpstr>What do counties spend their money on?</vt:lpstr>
      <vt:lpstr>Issues in Education</vt:lpstr>
      <vt:lpstr>PowerPoint Presentation</vt:lpstr>
      <vt:lpstr>NC Association of County Commisioners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State and Local Government</dc:title>
  <dc:creator>david_becker</dc:creator>
  <cp:lastModifiedBy>Amanda Gilchrist</cp:lastModifiedBy>
  <cp:revision>207</cp:revision>
  <dcterms:created xsi:type="dcterms:W3CDTF">2013-03-12T00:55:09Z</dcterms:created>
  <dcterms:modified xsi:type="dcterms:W3CDTF">2015-04-09T12:24:45Z</dcterms:modified>
</cp:coreProperties>
</file>