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A2B6D-D45A-43CB-AE42-747E23D46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B04DC-8721-41F0-91F2-7A6EC7ED4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1244E-1F8C-4DA3-9584-00D2E735D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0E8F0-91ED-4DCC-B3EE-34AB78413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230CF-BB4B-436F-8CA1-5503FBDF9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3B8B3-0FD4-4BD5-8C87-AC7FF53E2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BA4C8-A7F1-4EF3-8443-839DB9C7B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D50F0-9D67-43A9-9E4A-760F330BD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0B74-880B-4BB7-AB8A-79590D30F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CD2DE-923C-472C-BA72-9294B5F6D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4DB5A-A450-43B1-B4DB-C8C414C86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E5F5A4-BD4C-4E9C-87C9-0B48DD2C9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hyperlink" Target="http://www.wral.com/news/state/nccapitol/asset_gallery/11963826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v=FsmDkq3D4n0&amp;list=UUG-gFA_ZcZqySlNRDYa815A&amp;index=4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://www.youtube.com/watch?v=1C25LZH-IMk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hyperlink" Target="http://www.ncleg.net/gascripts/counties/counties.pl?county=New%20Hanover" TargetMode="External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Work, Wednesday April 8th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Rand Paul is associated with what political party?</a:t>
            </a:r>
          </a:p>
          <a:p>
            <a:r>
              <a:rPr lang="en-US" sz="4000" dirty="0" smtClean="0"/>
              <a:t>How long has the drought in California lasted </a:t>
            </a:r>
            <a:r>
              <a:rPr lang="en-US" sz="4000" smtClean="0"/>
              <a:t>so far?</a:t>
            </a:r>
            <a:endParaRPr lang="en-US" sz="4000" dirty="0" smtClean="0"/>
          </a:p>
          <a:p>
            <a:r>
              <a:rPr lang="en-US" sz="4000" dirty="0" smtClean="0"/>
              <a:t>What 2 cities is the new underwater tunnel supposed to connect?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9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The Council of State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10 people, all </a:t>
            </a:r>
            <a:r>
              <a:rPr lang="en-US" sz="2400" u="sng" dirty="0" smtClean="0">
                <a:latin typeface="Constantia" pitchFamily="18" charset="0"/>
              </a:rPr>
              <a:t>elected</a:t>
            </a:r>
            <a:r>
              <a:rPr lang="en-US" sz="2400" dirty="0" smtClean="0">
                <a:latin typeface="Constantia" pitchFamily="18" charset="0"/>
              </a:rPr>
              <a:t> for four year terms by the people of North Carolina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Governor and Lt. Governor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Attorney General, Commissioners of Agriculture, Insurance, and Labor, Sec. of State, State Auditor and Treasurer, and Superintendent of Public Instruction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The Council of State all work independently</a:t>
            </a:r>
          </a:p>
        </p:txBody>
      </p:sp>
      <p:pic>
        <p:nvPicPr>
          <p:cNvPr id="10244" name="Picture 4" descr="inaugu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800600"/>
            <a:ext cx="29718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5029200"/>
            <a:ext cx="181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North Carolina</a:t>
            </a:r>
          </a:p>
          <a:p>
            <a:pPr algn="ctr"/>
            <a:r>
              <a:rPr lang="en-US" dirty="0" smtClean="0">
                <a:hlinkClick r:id="rId3"/>
              </a:rPr>
              <a:t>Council of State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The Governor’s Cabinet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Constantia" pitchFamily="18" charset="0"/>
              </a:rPr>
              <a:t>10 Departments appointed by the Governor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Constantia" pitchFamily="18" charset="0"/>
              </a:rPr>
              <a:t>Departments of: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Constantia" pitchFamily="18" charset="0"/>
              </a:rPr>
              <a:t>Administration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Constantia" pitchFamily="18" charset="0"/>
              </a:rPr>
              <a:t>Commerce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Constantia" pitchFamily="18" charset="0"/>
              </a:rPr>
              <a:t>Correction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Constantia" pitchFamily="18" charset="0"/>
              </a:rPr>
              <a:t>Crime and Public Safety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Constantia" pitchFamily="18" charset="0"/>
              </a:rPr>
              <a:t>Cultural Resources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Constantia" pitchFamily="18" charset="0"/>
              </a:rPr>
              <a:t>Environment and Natural Resources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Constantia" pitchFamily="18" charset="0"/>
              </a:rPr>
              <a:t>HHS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Constantia" pitchFamily="18" charset="0"/>
              </a:rPr>
              <a:t>Juvenile Justice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Constantia" pitchFamily="18" charset="0"/>
              </a:rPr>
              <a:t>Revenue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Constantia" pitchFamily="18" charset="0"/>
              </a:rPr>
              <a:t>Transportation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The State Judicial Branch</a:t>
            </a:r>
          </a:p>
        </p:txBody>
      </p:sp>
      <p:grpSp>
        <p:nvGrpSpPr>
          <p:cNvPr id="12291" name="Group 5"/>
          <p:cNvGrpSpPr>
            <a:grpSpLocks/>
          </p:cNvGrpSpPr>
          <p:nvPr/>
        </p:nvGrpSpPr>
        <p:grpSpPr bwMode="auto">
          <a:xfrm>
            <a:off x="990600" y="1295400"/>
            <a:ext cx="7162800" cy="5181600"/>
            <a:chOff x="7152" y="8640"/>
            <a:chExt cx="4680" cy="4320"/>
          </a:xfrm>
        </p:grpSpPr>
        <p:grpSp>
          <p:nvGrpSpPr>
            <p:cNvPr id="12292" name="Group 6"/>
            <p:cNvGrpSpPr>
              <a:grpSpLocks/>
            </p:cNvGrpSpPr>
            <p:nvPr/>
          </p:nvGrpSpPr>
          <p:grpSpPr bwMode="auto">
            <a:xfrm>
              <a:off x="7152" y="8640"/>
              <a:ext cx="4680" cy="4068"/>
              <a:chOff x="7152" y="8640"/>
              <a:chExt cx="4680" cy="4068"/>
            </a:xfrm>
          </p:grpSpPr>
          <p:grpSp>
            <p:nvGrpSpPr>
              <p:cNvPr id="12294" name="Group 7"/>
              <p:cNvGrpSpPr>
                <a:grpSpLocks/>
              </p:cNvGrpSpPr>
              <p:nvPr/>
            </p:nvGrpSpPr>
            <p:grpSpPr bwMode="auto">
              <a:xfrm>
                <a:off x="7152" y="8640"/>
                <a:ext cx="4680" cy="3780"/>
                <a:chOff x="7152" y="8640"/>
                <a:chExt cx="4680" cy="3780"/>
              </a:xfrm>
            </p:grpSpPr>
            <p:sp>
              <p:nvSpPr>
                <p:cNvPr id="12299" name="AutoShape 8"/>
                <p:cNvSpPr>
                  <a:spLocks noChangeArrowheads="1"/>
                </p:cNvSpPr>
                <p:nvPr/>
              </p:nvSpPr>
              <p:spPr bwMode="auto">
                <a:xfrm>
                  <a:off x="7152" y="8640"/>
                  <a:ext cx="4680" cy="378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0" name="Line 9"/>
                <p:cNvSpPr>
                  <a:spLocks noChangeShapeType="1"/>
                </p:cNvSpPr>
                <p:nvPr/>
              </p:nvSpPr>
              <p:spPr bwMode="auto">
                <a:xfrm>
                  <a:off x="7632" y="11700"/>
                  <a:ext cx="37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1" name="Line 10"/>
                <p:cNvSpPr>
                  <a:spLocks noChangeShapeType="1"/>
                </p:cNvSpPr>
                <p:nvPr/>
              </p:nvSpPr>
              <p:spPr bwMode="auto">
                <a:xfrm>
                  <a:off x="8112" y="10800"/>
                  <a:ext cx="26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2" name="Line 11"/>
                <p:cNvSpPr>
                  <a:spLocks noChangeShapeType="1"/>
                </p:cNvSpPr>
                <p:nvPr/>
              </p:nvSpPr>
              <p:spPr bwMode="auto">
                <a:xfrm>
                  <a:off x="8712" y="9900"/>
                  <a:ext cx="15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295" name="Text Box 12"/>
              <p:cNvSpPr txBox="1">
                <a:spLocks noChangeArrowheads="1"/>
              </p:cNvSpPr>
              <p:nvPr/>
            </p:nvSpPr>
            <p:spPr bwMode="auto">
              <a:xfrm>
                <a:off x="9072" y="9180"/>
                <a:ext cx="960" cy="72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NC Supreme Court</a:t>
                </a:r>
                <a:endParaRPr lang="en-US"/>
              </a:p>
            </p:txBody>
          </p:sp>
          <p:sp>
            <p:nvSpPr>
              <p:cNvPr id="12296" name="Text Box 13"/>
              <p:cNvSpPr txBox="1">
                <a:spLocks noChangeArrowheads="1"/>
              </p:cNvSpPr>
              <p:nvPr/>
            </p:nvSpPr>
            <p:spPr bwMode="auto">
              <a:xfrm>
                <a:off x="8952" y="10080"/>
                <a:ext cx="960" cy="72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Court of Appeals</a:t>
                </a:r>
                <a:endParaRPr lang="en-US"/>
              </a:p>
            </p:txBody>
          </p:sp>
          <p:sp>
            <p:nvSpPr>
              <p:cNvPr id="12297" name="Text Box 14"/>
              <p:cNvSpPr txBox="1">
                <a:spLocks noChangeArrowheads="1"/>
              </p:cNvSpPr>
              <p:nvPr/>
            </p:nvSpPr>
            <p:spPr bwMode="auto">
              <a:xfrm>
                <a:off x="8712" y="10980"/>
                <a:ext cx="1680" cy="72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Superior Courts</a:t>
                </a:r>
                <a:endParaRPr lang="en-US"/>
              </a:p>
            </p:txBody>
          </p:sp>
          <p:sp>
            <p:nvSpPr>
              <p:cNvPr id="12298" name="Text Box 15"/>
              <p:cNvSpPr txBox="1">
                <a:spLocks noChangeArrowheads="1"/>
              </p:cNvSpPr>
              <p:nvPr/>
            </p:nvSpPr>
            <p:spPr bwMode="auto">
              <a:xfrm>
                <a:off x="8472" y="11880"/>
                <a:ext cx="2040" cy="82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District Courts</a:t>
                </a:r>
                <a:endParaRPr lang="en-US"/>
              </a:p>
            </p:txBody>
          </p:sp>
        </p:grpSp>
        <p:sp>
          <p:nvSpPr>
            <p:cNvPr id="12293" name="Text Box 16"/>
            <p:cNvSpPr txBox="1">
              <a:spLocks noChangeArrowheads="1"/>
            </p:cNvSpPr>
            <p:nvPr/>
          </p:nvSpPr>
          <p:spPr bwMode="auto">
            <a:xfrm>
              <a:off x="7752" y="12420"/>
              <a:ext cx="372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North Carolina</a:t>
              </a:r>
              <a:r>
                <a:rPr lang="en-US" sz="2400" dirty="0" smtClean="0">
                  <a:latin typeface="Times New Roman" pitchFamily="18" charset="0"/>
                </a:rPr>
                <a:t> Court </a:t>
              </a:r>
              <a:r>
                <a:rPr lang="en-US" sz="2400" dirty="0">
                  <a:latin typeface="Times New Roman" pitchFamily="18" charset="0"/>
                </a:rPr>
                <a:t>System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The Judicial Branch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4864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onstantia" pitchFamily="18" charset="0"/>
              </a:rPr>
              <a:t>Jurisdiction: cases involving state law- criminal and civil</a:t>
            </a:r>
          </a:p>
          <a:p>
            <a:pPr lvl="1" eaLnBrk="1" hangingPunct="1"/>
            <a:r>
              <a:rPr lang="en-US" smtClean="0">
                <a:latin typeface="Constantia" pitchFamily="18" charset="0"/>
              </a:rPr>
              <a:t>Original</a:t>
            </a:r>
          </a:p>
          <a:p>
            <a:pPr lvl="2" eaLnBrk="1" hangingPunct="1"/>
            <a:r>
              <a:rPr lang="en-US" smtClean="0">
                <a:latin typeface="Constantia" pitchFamily="18" charset="0"/>
              </a:rPr>
              <a:t>District: misdemeanors and small civil cases</a:t>
            </a:r>
          </a:p>
          <a:p>
            <a:pPr lvl="2" eaLnBrk="1" hangingPunct="1"/>
            <a:r>
              <a:rPr lang="en-US" smtClean="0">
                <a:latin typeface="Constantia" pitchFamily="18" charset="0"/>
              </a:rPr>
              <a:t>Superior: felonies and big civil cases</a:t>
            </a:r>
          </a:p>
          <a:p>
            <a:pPr lvl="1" eaLnBrk="1" hangingPunct="1"/>
            <a:r>
              <a:rPr lang="en-US" smtClean="0">
                <a:latin typeface="Constantia" pitchFamily="18" charset="0"/>
              </a:rPr>
              <a:t>Appellate</a:t>
            </a:r>
          </a:p>
          <a:p>
            <a:pPr lvl="2" eaLnBrk="1" hangingPunct="1"/>
            <a:r>
              <a:rPr lang="en-US" smtClean="0">
                <a:latin typeface="Constantia" pitchFamily="18" charset="0"/>
              </a:rPr>
              <a:t>State Appellate Court</a:t>
            </a:r>
          </a:p>
          <a:p>
            <a:pPr lvl="2" eaLnBrk="1" hangingPunct="1"/>
            <a:r>
              <a:rPr lang="en-US" smtClean="0">
                <a:latin typeface="Constantia" pitchFamily="18" charset="0"/>
              </a:rPr>
              <a:t>State Supreme Court</a:t>
            </a:r>
          </a:p>
          <a:p>
            <a:pPr eaLnBrk="1" hangingPunct="1">
              <a:buFontTx/>
              <a:buNone/>
            </a:pPr>
            <a:endParaRPr lang="en-US" smtClean="0">
              <a:latin typeface="Constantia" pitchFamily="18" charset="0"/>
            </a:endParaRPr>
          </a:p>
          <a:p>
            <a:pPr eaLnBrk="1" hangingPunct="1"/>
            <a:endParaRPr lang="en-US" smtClean="0"/>
          </a:p>
        </p:txBody>
      </p:sp>
      <p:pic>
        <p:nvPicPr>
          <p:cNvPr id="13316" name="Picture 4" descr="nc-state-supreme-court-judical-bran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1910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NorthCarolinaSupremeCourt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371600"/>
            <a:ext cx="24003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nstantia" pitchFamily="18" charset="0"/>
              </a:rPr>
              <a:t>The Judicial Branch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00200"/>
            <a:ext cx="5791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nstantia" pitchFamily="18" charset="0"/>
              </a:rPr>
              <a:t>State Judges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nstantia" pitchFamily="18" charset="0"/>
              </a:rPr>
              <a:t>Judges in North Carolina are elected by the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nstantia" pitchFamily="18" charset="0"/>
              </a:rPr>
              <a:t>Magistrates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Constantia" pitchFamily="18" charset="0"/>
              </a:rPr>
              <a:t>Issue search and arrest warrants, perform preliminary proceedings, but they are not judges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nstantia" pitchFamily="18" charset="0"/>
              </a:rPr>
              <a:t>Supreme Court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Constantia" pitchFamily="18" charset="0"/>
              </a:rPr>
              <a:t>Chief Justice and Six Associate judges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Constantia" pitchFamily="18" charset="0"/>
              </a:rPr>
              <a:t>Elected for 8 year terms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90600" y="48006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dirty="0" smtClean="0">
                <a:latin typeface="Constantia" pitchFamily="18" charset="0"/>
              </a:rPr>
              <a:t>Mark Martin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85800" y="5181600"/>
            <a:ext cx="2286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nstantia" pitchFamily="18" charset="0"/>
              </a:rPr>
              <a:t>Chief Justice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Constantia" pitchFamily="18" charset="0"/>
              </a:rPr>
              <a:t>NC State Supreme Court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47630"/>
            <a:ext cx="2336800" cy="30640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304800"/>
            <a:ext cx="9372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latin typeface="Constantia"/>
                <a:cs typeface="Constantia"/>
              </a:rPr>
              <a:t>Referendums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1371600"/>
            <a:ext cx="7543800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pitchFamily="-109" charset="0"/>
              <a:buChar char="•"/>
            </a:pPr>
            <a:r>
              <a:rPr lang="en-US" sz="2800" dirty="0">
                <a:latin typeface="Constantia"/>
                <a:cs typeface="Constantia"/>
              </a:rPr>
              <a:t>Referendum: An election </a:t>
            </a:r>
            <a:r>
              <a:rPr lang="en-US" sz="2800" dirty="0" smtClean="0">
                <a:latin typeface="Constantia"/>
                <a:cs typeface="Constantia"/>
              </a:rPr>
              <a:t>in which </a:t>
            </a:r>
            <a:r>
              <a:rPr lang="en-US" sz="2800" dirty="0">
                <a:latin typeface="Constantia"/>
                <a:cs typeface="Constantia"/>
              </a:rPr>
              <a:t>citizens vote directly on a public policy question. </a:t>
            </a:r>
          </a:p>
          <a:p>
            <a:pPr>
              <a:buFont typeface="Arial" pitchFamily="-109" charset="0"/>
              <a:buChar char="•"/>
            </a:pPr>
            <a:endParaRPr lang="en-US" sz="2800" dirty="0">
              <a:latin typeface="Constantia"/>
              <a:cs typeface="Constantia"/>
            </a:endParaRPr>
          </a:p>
          <a:p>
            <a:pPr lvl="1">
              <a:buFont typeface="Arial" pitchFamily="-109" charset="0"/>
              <a:buChar char="•"/>
            </a:pPr>
            <a:r>
              <a:rPr lang="en-US" sz="2800" dirty="0">
                <a:latin typeface="Constantia"/>
                <a:cs typeface="Constantia"/>
              </a:rPr>
              <a:t>State examples:</a:t>
            </a:r>
          </a:p>
          <a:p>
            <a:pPr lvl="2">
              <a:buFont typeface="Arial" pitchFamily="-109" charset="0"/>
              <a:buChar char="•"/>
            </a:pPr>
            <a:r>
              <a:rPr lang="en-US" sz="2800" dirty="0">
                <a:latin typeface="Constantia"/>
                <a:cs typeface="Constantia"/>
              </a:rPr>
              <a:t>Governor’s line item veto</a:t>
            </a:r>
          </a:p>
          <a:p>
            <a:pPr lvl="2">
              <a:buFont typeface="Arial" pitchFamily="-109" charset="0"/>
              <a:buChar char="•"/>
            </a:pPr>
            <a:r>
              <a:rPr lang="en-US" sz="2800" dirty="0">
                <a:latin typeface="Constantia"/>
                <a:cs typeface="Constantia"/>
              </a:rPr>
              <a:t>Lottery</a:t>
            </a:r>
          </a:p>
          <a:p>
            <a:pPr lvl="1"/>
            <a:endParaRPr lang="en-US" sz="2800" dirty="0">
              <a:latin typeface="Constantia"/>
              <a:cs typeface="Constantia"/>
            </a:endParaRPr>
          </a:p>
          <a:p>
            <a:endParaRPr lang="en-US" sz="2800" dirty="0">
              <a:latin typeface="Constantia"/>
              <a:cs typeface="Constantia"/>
            </a:endParaRPr>
          </a:p>
        </p:txBody>
      </p:sp>
      <p:pic>
        <p:nvPicPr>
          <p:cNvPr id="29701" name="Picture 2" descr="referendum cartoons, referendum cartoon, referendum picture, referendum pictures, referendum image, referendum images, referendum illustration, referendum illustr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7475" y="3048000"/>
            <a:ext cx="39465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nstantia" pitchFamily="18" charset="0"/>
              </a:rPr>
              <a:t>Landmark State Supreme Court Cases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Constantia" pitchFamily="18" charset="0"/>
              </a:rPr>
              <a:t>State of North Carolina v. Mann (1830)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Constantia" pitchFamily="18" charset="0"/>
              </a:rPr>
              <a:t>Ruled that slavery was legal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Constantia" pitchFamily="18" charset="0"/>
              </a:rPr>
              <a:t>State Constitution is the supreme law of the state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Constantia" pitchFamily="18" charset="0"/>
              </a:rPr>
              <a:t>Leandro v. State of North Carolina (1994)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Constantia" pitchFamily="18" charset="0"/>
              </a:rPr>
              <a:t>Ruled that all children in NC have the right to a basic quality education</a:t>
            </a:r>
          </a:p>
        </p:txBody>
      </p:sp>
      <p:pic>
        <p:nvPicPr>
          <p:cNvPr id="15364" name="Picture 4" descr="state v man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828800"/>
            <a:ext cx="24923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Assignment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1. Make a T-chart that shows PROS AND CONS of funding schools locally.</a:t>
            </a:r>
          </a:p>
          <a:p>
            <a:r>
              <a:rPr lang="en-US" dirty="0" smtClean="0"/>
              <a:t>2. Write a short essay (1-2 SOLID paragraphs) in which you answer the following:</a:t>
            </a:r>
          </a:p>
          <a:p>
            <a:r>
              <a:rPr lang="en-US" b="1" dirty="0" smtClean="0"/>
              <a:t>Use the reading and your chart to describe whether you believe schools should be funded locally. Why or why not?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040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nstantia" pitchFamily="18" charset="0"/>
              </a:rPr>
              <a:t>North Carolina State Government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5791200"/>
            <a:ext cx="4191000" cy="762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onstantia" pitchFamily="18" charset="0"/>
                <a:hlinkClick r:id="rId2"/>
              </a:rPr>
              <a:t>North Carolina State Capitol</a:t>
            </a:r>
            <a:endParaRPr lang="en-US" sz="2400" dirty="0" smtClean="0">
              <a:latin typeface="Constantia" pitchFamily="18" charset="0"/>
            </a:endParaRPr>
          </a:p>
        </p:txBody>
      </p:sp>
      <p:pic>
        <p:nvPicPr>
          <p:cNvPr id="2052" name="Picture 5" descr="capit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32766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state-flag-north-carol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438400"/>
            <a:ext cx="34290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onstantia" pitchFamily="18" charset="0"/>
              </a:rPr>
              <a:t>The North Carolina State Constitution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nstantia" pitchFamily="18" charset="0"/>
              </a:rPr>
              <a:t>The first North Carolina Constitution was adopted in 1776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nstantia" pitchFamily="18" charset="0"/>
              </a:rPr>
              <a:t>Established public schools and colleges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nstantia" pitchFamily="18" charset="0"/>
              </a:rPr>
              <a:t>A new Constitution was adopted in 1868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nstantia" pitchFamily="18" charset="0"/>
              </a:rPr>
              <a:t>Our current Constitution was adopted in 1970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nstantia" pitchFamily="18" charset="0"/>
              </a:rPr>
              <a:t>Simplified the text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nstantia" pitchFamily="18" charset="0"/>
              </a:rPr>
              <a:t>Ended segregation in schools</a:t>
            </a:r>
          </a:p>
        </p:txBody>
      </p:sp>
      <p:pic>
        <p:nvPicPr>
          <p:cNvPr id="3076" name="Picture 4" descr="1776constitution-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3475" y="1828800"/>
            <a:ext cx="23209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onstantia" pitchFamily="18" charset="0"/>
              </a:rPr>
              <a:t>The North Carolina State Constitution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6781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nstantia" pitchFamily="18" charset="0"/>
              </a:rPr>
              <a:t>Purposes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nstantia" pitchFamily="18" charset="0"/>
              </a:rPr>
              <a:t>Establishes the government of North Carolina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nstantia" pitchFamily="18" charset="0"/>
              </a:rPr>
              <a:t>Declaration of Rights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nstantia" pitchFamily="18" charset="0"/>
              </a:rPr>
              <a:t>Article 1: List of individual rights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nstantia" pitchFamily="18" charset="0"/>
              </a:rPr>
              <a:t>Similarities to the U.S. Constitution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nstantia" pitchFamily="18" charset="0"/>
              </a:rPr>
              <a:t>Separation of powers, checks and balances, popular sovereignty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nstantia" pitchFamily="18" charset="0"/>
              </a:rPr>
              <a:t>Amendments to the NC Constitution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nstantia" pitchFamily="18" charset="0"/>
              </a:rPr>
              <a:t>Lowering voting age, two term governor, veto power, impeaching powers</a:t>
            </a:r>
          </a:p>
        </p:txBody>
      </p:sp>
      <p:pic>
        <p:nvPicPr>
          <p:cNvPr id="4100" name="Picture 4" descr="state-flag-north-carol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14478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776constitution-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29000"/>
            <a:ext cx="14509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Legislative Branch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6172200" cy="4876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onstantia" pitchFamily="18" charset="0"/>
              </a:rPr>
              <a:t>North Carolina General Assembly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Bicameral</a:t>
            </a:r>
          </a:p>
          <a:p>
            <a:pPr lvl="2" eaLnBrk="1" hangingPunct="1"/>
            <a:r>
              <a:rPr lang="en-US" sz="2200" smtClean="0">
                <a:latin typeface="Constantia" pitchFamily="18" charset="0"/>
              </a:rPr>
              <a:t>House of Representatives (120) and Senate (50)</a:t>
            </a:r>
          </a:p>
          <a:p>
            <a:pPr eaLnBrk="1" hangingPunct="1"/>
            <a:r>
              <a:rPr lang="en-US" sz="2800" smtClean="0">
                <a:latin typeface="Constantia" pitchFamily="18" charset="0"/>
              </a:rPr>
              <a:t>Requirements to Run</a:t>
            </a:r>
          </a:p>
          <a:p>
            <a:pPr lvl="1" eaLnBrk="1" hangingPunct="1"/>
            <a:r>
              <a:rPr lang="en-US" sz="2200" smtClean="0">
                <a:latin typeface="Constantia" pitchFamily="18" charset="0"/>
              </a:rPr>
              <a:t>House: 21 years old; one year in district</a:t>
            </a:r>
          </a:p>
          <a:p>
            <a:pPr lvl="1" eaLnBrk="1" hangingPunct="1"/>
            <a:r>
              <a:rPr lang="en-US" sz="2200" smtClean="0">
                <a:latin typeface="Constantia" pitchFamily="18" charset="0"/>
              </a:rPr>
              <a:t>Senate: 25 years old; 2 yrs. in NC, 1 in district</a:t>
            </a:r>
          </a:p>
          <a:p>
            <a:pPr eaLnBrk="1" hangingPunct="1"/>
            <a:r>
              <a:rPr lang="en-US" sz="2800" smtClean="0">
                <a:latin typeface="Constantia" pitchFamily="18" charset="0"/>
              </a:rPr>
              <a:t>Responsibilities</a:t>
            </a:r>
          </a:p>
          <a:p>
            <a:pPr lvl="1" eaLnBrk="1" hangingPunct="1"/>
            <a:r>
              <a:rPr lang="en-US" sz="2200" smtClean="0">
                <a:latin typeface="Constantia" pitchFamily="18" charset="0"/>
              </a:rPr>
              <a:t>Pass laws (statutes), passing budget, elect college board members</a:t>
            </a:r>
          </a:p>
          <a:p>
            <a:pPr lvl="1" eaLnBrk="1" hangingPunct="1"/>
            <a:endParaRPr lang="en-US" sz="2200" smtClean="0">
              <a:latin typeface="Constantia" pitchFamily="18" charset="0"/>
            </a:endParaRPr>
          </a:p>
        </p:txBody>
      </p:sp>
      <p:pic>
        <p:nvPicPr>
          <p:cNvPr id="5124" name="Picture 5" descr="legbuil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962400"/>
            <a:ext cx="2895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sen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066800"/>
            <a:ext cx="20605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05400" y="6096000"/>
            <a:ext cx="371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North Carolina Legislative Building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nstantia" pitchFamily="18" charset="0"/>
              </a:rPr>
              <a:t>New Hanover County</a:t>
            </a:r>
            <a:br>
              <a:rPr lang="en-US" dirty="0" smtClean="0">
                <a:latin typeface="Constantia" pitchFamily="18" charset="0"/>
              </a:rPr>
            </a:br>
            <a:r>
              <a:rPr lang="en-US" dirty="0" smtClean="0">
                <a:latin typeface="Constantia" pitchFamily="18" charset="0"/>
              </a:rPr>
              <a:t>State Assemblymen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 dirty="0">
                <a:latin typeface="Constantia" pitchFamily="18" charset="0"/>
              </a:rPr>
              <a:t>House of Representatives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228600" y="3810000"/>
            <a:ext cx="1905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nstantia" pitchFamily="18" charset="0"/>
              </a:rPr>
              <a:t>Susie Hamilton (D)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2819400" y="3810000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nstantia" pitchFamily="18" charset="0"/>
              </a:rPr>
              <a:t>Rick Catlin (R)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1600200" y="6019800"/>
            <a:ext cx="175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nstantia" pitchFamily="18" charset="0"/>
              </a:rPr>
              <a:t>Ted Davis Jr. (R)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6156" name="Text Box 14"/>
          <p:cNvSpPr txBox="1">
            <a:spLocks noChangeArrowheads="1"/>
          </p:cNvSpPr>
          <p:nvPr/>
        </p:nvSpPr>
        <p:spPr bwMode="auto">
          <a:xfrm>
            <a:off x="4876800" y="15240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 dirty="0">
                <a:latin typeface="Constantia" pitchFamily="18" charset="0"/>
              </a:rPr>
              <a:t>Senate</a:t>
            </a:r>
          </a:p>
        </p:txBody>
      </p:sp>
      <p:sp>
        <p:nvSpPr>
          <p:cNvPr id="6160" name="Text Box 18"/>
          <p:cNvSpPr txBox="1">
            <a:spLocks noChangeArrowheads="1"/>
          </p:cNvSpPr>
          <p:nvPr/>
        </p:nvSpPr>
        <p:spPr bwMode="auto">
          <a:xfrm>
            <a:off x="5791200" y="3810000"/>
            <a:ext cx="182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nstantia" pitchFamily="18" charset="0"/>
              </a:rPr>
              <a:t>Michael V. Lee</a:t>
            </a:r>
            <a:r>
              <a:rPr lang="en-US" sz="1600" dirty="0" smtClean="0">
                <a:latin typeface="Constantia" pitchFamily="18" charset="0"/>
              </a:rPr>
              <a:t> </a:t>
            </a:r>
            <a:r>
              <a:rPr lang="en-US" sz="1600" dirty="0" smtClean="0">
                <a:latin typeface="Constantia" pitchFamily="18" charset="0"/>
              </a:rPr>
              <a:t>(R)</a:t>
            </a:r>
            <a:endParaRPr lang="en-US" sz="1600" dirty="0">
              <a:latin typeface="Constantia" pitchFamily="18" charset="0"/>
            </a:endParaRPr>
          </a:p>
        </p:txBody>
      </p:sp>
      <p:pic>
        <p:nvPicPr>
          <p:cNvPr id="6162" name="Picture 18" descr="Picture of Susan Holladay Hamil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1197428" cy="1676400"/>
          </a:xfrm>
          <a:prstGeom prst="rect">
            <a:avLst/>
          </a:prstGeom>
          <a:noFill/>
        </p:spPr>
      </p:pic>
      <p:pic>
        <p:nvPicPr>
          <p:cNvPr id="14" name="Picture 13" descr="Rick Catl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057399"/>
            <a:ext cx="1219200" cy="1696825"/>
          </a:xfrm>
          <a:prstGeom prst="rect">
            <a:avLst/>
          </a:prstGeom>
        </p:spPr>
      </p:pic>
      <p:pic>
        <p:nvPicPr>
          <p:cNvPr id="15" name="Picture 14" descr="Ted Davis Jr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267200"/>
            <a:ext cx="1219200" cy="1688123"/>
          </a:xfrm>
          <a:prstGeom prst="rect">
            <a:avLst/>
          </a:prstGeom>
        </p:spPr>
      </p:pic>
      <p:pic>
        <p:nvPicPr>
          <p:cNvPr id="16" name="Picture 15" descr="Bill Rab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267200"/>
            <a:ext cx="1219200" cy="1706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96000" y="6096000"/>
            <a:ext cx="1437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tantia"/>
                <a:cs typeface="Constantia"/>
              </a:rPr>
              <a:t>Bill </a:t>
            </a:r>
            <a:r>
              <a:rPr lang="en-US" sz="1600" dirty="0" err="1" smtClean="0">
                <a:latin typeface="Constantia"/>
                <a:cs typeface="Constantia"/>
              </a:rPr>
              <a:t>Rabon</a:t>
            </a:r>
            <a:r>
              <a:rPr lang="en-US" sz="1600" dirty="0" smtClean="0">
                <a:latin typeface="Constantia"/>
                <a:cs typeface="Constantia"/>
              </a:rPr>
              <a:t> (R)</a:t>
            </a:r>
            <a:endParaRPr lang="en-US" sz="1600" dirty="0">
              <a:latin typeface="Constantia"/>
              <a:cs typeface="Constant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4572000"/>
            <a:ext cx="2378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hlinkClick r:id="rId6"/>
              </a:rPr>
              <a:t>New Hanover County </a:t>
            </a:r>
          </a:p>
          <a:p>
            <a:pPr algn="ctr"/>
            <a:r>
              <a:rPr lang="en-US" dirty="0" smtClean="0">
                <a:hlinkClick r:id="rId6"/>
              </a:rPr>
              <a:t>Representation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981200"/>
            <a:ext cx="1219200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The Executive Branch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onstantia" pitchFamily="18" charset="0"/>
              </a:rPr>
              <a:t>The Governor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Similar powers to the President</a:t>
            </a:r>
          </a:p>
          <a:p>
            <a:pPr eaLnBrk="1" hangingPunct="1"/>
            <a:r>
              <a:rPr lang="en-US" sz="2800" smtClean="0">
                <a:latin typeface="Constantia" pitchFamily="18" charset="0"/>
              </a:rPr>
              <a:t>The Lieutenant Governor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Similar to Vice President</a:t>
            </a:r>
          </a:p>
          <a:p>
            <a:pPr eaLnBrk="1" hangingPunct="1"/>
            <a:r>
              <a:rPr lang="en-US" sz="2800" smtClean="0">
                <a:latin typeface="Constantia" pitchFamily="18" charset="0"/>
              </a:rPr>
              <a:t>The Council of State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Elected officials</a:t>
            </a:r>
          </a:p>
          <a:p>
            <a:pPr eaLnBrk="1" hangingPunct="1"/>
            <a:r>
              <a:rPr lang="en-US" sz="2800" smtClean="0">
                <a:latin typeface="Constantia" pitchFamily="18" charset="0"/>
              </a:rPr>
              <a:t>The Governor’s Cabinet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Similar to the President’s Cabinet</a:t>
            </a:r>
          </a:p>
        </p:txBody>
      </p:sp>
      <p:pic>
        <p:nvPicPr>
          <p:cNvPr id="7172" name="Picture 4" descr="north_carolina_state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293813"/>
            <a:ext cx="2286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governor man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886200"/>
            <a:ext cx="279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The Governor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524000"/>
            <a:ext cx="57150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nstantia" pitchFamily="18" charset="0"/>
              </a:rPr>
              <a:t>4 Year Term (limit of two)</a:t>
            </a:r>
          </a:p>
          <a:p>
            <a:pPr eaLnBrk="1" hangingPunct="1"/>
            <a:r>
              <a:rPr lang="en-US" dirty="0" smtClean="0">
                <a:latin typeface="Constantia" pitchFamily="18" charset="0"/>
              </a:rPr>
              <a:t>30 years old, 2 year resident of North Carolina</a:t>
            </a:r>
          </a:p>
          <a:p>
            <a:pPr eaLnBrk="1" hangingPunct="1"/>
            <a:r>
              <a:rPr lang="en-US" dirty="0" smtClean="0">
                <a:latin typeface="Constantia" pitchFamily="18" charset="0"/>
              </a:rPr>
              <a:t>Powers and Responsibilities</a:t>
            </a:r>
          </a:p>
          <a:p>
            <a:pPr lvl="1" eaLnBrk="1" hangingPunct="1"/>
            <a:r>
              <a:rPr lang="en-US" sz="2400" dirty="0" smtClean="0">
                <a:latin typeface="Constantia" pitchFamily="18" charset="0"/>
              </a:rPr>
              <a:t>Appoints officials</a:t>
            </a:r>
          </a:p>
          <a:p>
            <a:pPr lvl="1" eaLnBrk="1" hangingPunct="1"/>
            <a:r>
              <a:rPr lang="en-US" sz="2400" dirty="0" smtClean="0">
                <a:latin typeface="Constantia" pitchFamily="18" charset="0"/>
              </a:rPr>
              <a:t>Proposes legislation</a:t>
            </a:r>
          </a:p>
          <a:p>
            <a:pPr lvl="1" eaLnBrk="1" hangingPunct="1"/>
            <a:r>
              <a:rPr lang="en-US" sz="2400" dirty="0" smtClean="0">
                <a:latin typeface="Constantia" pitchFamily="18" charset="0"/>
              </a:rPr>
              <a:t>Proposes and administers state budget</a:t>
            </a:r>
          </a:p>
          <a:p>
            <a:pPr lvl="1" eaLnBrk="1" hangingPunct="1"/>
            <a:r>
              <a:rPr lang="en-US" sz="2400" dirty="0" smtClean="0">
                <a:latin typeface="Constantia" pitchFamily="18" charset="0"/>
              </a:rPr>
              <a:t>Veto legislation – Line item veto</a:t>
            </a:r>
          </a:p>
          <a:p>
            <a:pPr lvl="1" eaLnBrk="1" hangingPunct="1"/>
            <a:r>
              <a:rPr lang="en-US" sz="2400" dirty="0" smtClean="0">
                <a:latin typeface="Constantia" pitchFamily="18" charset="0"/>
              </a:rPr>
              <a:t>Grant clemency (pardons)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54864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onstantia" pitchFamily="18" charset="0"/>
              </a:rPr>
              <a:t>Gov.</a:t>
            </a:r>
            <a:r>
              <a:rPr lang="en-US" sz="2000" dirty="0" smtClean="0">
                <a:latin typeface="Constantia" pitchFamily="18" charset="0"/>
              </a:rPr>
              <a:t> Pat </a:t>
            </a:r>
            <a:r>
              <a:rPr lang="en-US" sz="2000" dirty="0" err="1" smtClean="0">
                <a:latin typeface="Constantia" pitchFamily="18" charset="0"/>
              </a:rPr>
              <a:t>McCrory</a:t>
            </a:r>
            <a:r>
              <a:rPr lang="en-US" sz="2000" dirty="0" smtClean="0">
                <a:latin typeface="Constantia" pitchFamily="18" charset="0"/>
              </a:rPr>
              <a:t> (</a:t>
            </a:r>
            <a:r>
              <a:rPr lang="en-US" sz="2000" dirty="0">
                <a:latin typeface="Constantia" pitchFamily="18" charset="0"/>
              </a:rPr>
              <a:t>R</a:t>
            </a:r>
            <a:r>
              <a:rPr lang="en-US" sz="2000" dirty="0" smtClean="0">
                <a:latin typeface="Constantia" pitchFamily="18" charset="0"/>
              </a:rPr>
              <a:t>)</a:t>
            </a:r>
            <a:endParaRPr lang="en-US" sz="2000" dirty="0">
              <a:latin typeface="Constantia" pitchFamily="18" charset="0"/>
            </a:endParaRPr>
          </a:p>
        </p:txBody>
      </p:sp>
      <p:pic>
        <p:nvPicPr>
          <p:cNvPr id="6" name="Picture 5" descr="GovPatMcCr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2794000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The Lieutenant Governor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4958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onstantia" pitchFamily="18" charset="0"/>
              </a:rPr>
              <a:t>4 Year term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Elected independently from the Governor</a:t>
            </a:r>
          </a:p>
          <a:p>
            <a:pPr eaLnBrk="1" hangingPunct="1"/>
            <a:r>
              <a:rPr lang="en-US" sz="2800" smtClean="0">
                <a:latin typeface="Constantia" pitchFamily="18" charset="0"/>
              </a:rPr>
              <a:t>Duties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Succeeds Governor if necessary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President of the Senate</a:t>
            </a:r>
          </a:p>
          <a:p>
            <a:pPr lvl="2" eaLnBrk="1" hangingPunct="1"/>
            <a:r>
              <a:rPr lang="en-US" sz="2000" smtClean="0">
                <a:latin typeface="Constantia" pitchFamily="18" charset="0"/>
              </a:rPr>
              <a:t>Only votes to break ties</a:t>
            </a:r>
          </a:p>
          <a:p>
            <a:pPr lvl="1" eaLnBrk="1" hangingPunct="1"/>
            <a:r>
              <a:rPr lang="en-US" sz="2400" smtClean="0">
                <a:latin typeface="Constantia" pitchFamily="18" charset="0"/>
              </a:rPr>
              <a:t>Serves on committees and boards for the state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34000" y="533400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Constantia" pitchFamily="18" charset="0"/>
              </a:rPr>
              <a:t>Dan Forest (</a:t>
            </a:r>
            <a:r>
              <a:rPr lang="en-US" dirty="0">
                <a:latin typeface="Constantia" pitchFamily="18" charset="0"/>
              </a:rPr>
              <a:t>R</a:t>
            </a:r>
            <a:r>
              <a:rPr lang="en-US" dirty="0" smtClean="0">
                <a:latin typeface="Constantia" pitchFamily="18" charset="0"/>
              </a:rPr>
              <a:t>)</a:t>
            </a:r>
            <a:endParaRPr lang="en-US" dirty="0">
              <a:latin typeface="Constantia" pitchFamily="18" charset="0"/>
            </a:endParaRPr>
          </a:p>
        </p:txBody>
      </p:sp>
      <p:pic>
        <p:nvPicPr>
          <p:cNvPr id="6" name="Picture 5" descr="Dan_Forest_running_for_North_Carolina_8217_s_Lt_Governor0_13274322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133599"/>
            <a:ext cx="2667000" cy="28645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22106</TotalTime>
  <Words>700</Words>
  <Application>Microsoft Macintosh PowerPoint</Application>
  <PresentationFormat>On-screen Show (4:3)</PresentationFormat>
  <Paragraphs>131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Bell Work, Wednesday April 8th</vt:lpstr>
      <vt:lpstr>North Carolina State Government</vt:lpstr>
      <vt:lpstr>The North Carolina State Constitution</vt:lpstr>
      <vt:lpstr>The North Carolina State Constitution</vt:lpstr>
      <vt:lpstr>Legislative Branch</vt:lpstr>
      <vt:lpstr>New Hanover County State Assemblymen</vt:lpstr>
      <vt:lpstr>The Executive Branch</vt:lpstr>
      <vt:lpstr>The Governor</vt:lpstr>
      <vt:lpstr>The Lieutenant Governor</vt:lpstr>
      <vt:lpstr>The Council of State</vt:lpstr>
      <vt:lpstr>The Governor’s Cabinet</vt:lpstr>
      <vt:lpstr>The State Judicial Branch</vt:lpstr>
      <vt:lpstr>The Judicial Branch</vt:lpstr>
      <vt:lpstr>The Judicial Branch</vt:lpstr>
      <vt:lpstr>PowerPoint Presentation</vt:lpstr>
      <vt:lpstr>Landmark State Supreme Court Cases</vt:lpstr>
      <vt:lpstr>Writing Assignment</vt:lpstr>
    </vt:vector>
  </TitlesOfParts>
  <Company>Durham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Carolina State and Local Government</dc:title>
  <dc:creator>david_becker</dc:creator>
  <cp:lastModifiedBy>Amanda Gilchrist</cp:lastModifiedBy>
  <cp:revision>180</cp:revision>
  <dcterms:created xsi:type="dcterms:W3CDTF">2013-03-13T09:56:17Z</dcterms:created>
  <dcterms:modified xsi:type="dcterms:W3CDTF">2015-04-08T12:32:54Z</dcterms:modified>
</cp:coreProperties>
</file>