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7" r:id="rId2"/>
    <p:sldId id="288" r:id="rId3"/>
    <p:sldId id="268" r:id="rId4"/>
    <p:sldId id="256" r:id="rId5"/>
    <p:sldId id="257" r:id="rId6"/>
    <p:sldId id="258" r:id="rId7"/>
    <p:sldId id="259" r:id="rId8"/>
    <p:sldId id="270" r:id="rId9"/>
    <p:sldId id="271" r:id="rId10"/>
    <p:sldId id="262" r:id="rId11"/>
    <p:sldId id="261" r:id="rId12"/>
    <p:sldId id="272" r:id="rId13"/>
    <p:sldId id="274" r:id="rId14"/>
    <p:sldId id="275" r:id="rId15"/>
    <p:sldId id="280" r:id="rId16"/>
    <p:sldId id="282" r:id="rId17"/>
    <p:sldId id="281" r:id="rId18"/>
    <p:sldId id="283" r:id="rId19"/>
    <p:sldId id="284" r:id="rId20"/>
    <p:sldId id="286" r:id="rId21"/>
    <p:sldId id="278" r:id="rId22"/>
    <p:sldId id="273" r:id="rId23"/>
    <p:sldId id="276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0500" autoAdjust="0"/>
  </p:normalViewPr>
  <p:slideViewPr>
    <p:cSldViewPr>
      <p:cViewPr varScale="1">
        <p:scale>
          <a:sx n="74" d="100"/>
          <a:sy n="74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474A0E-68B4-7143-93EF-4F7AADE26958}" type="datetimeFigureOut">
              <a:rPr lang="en-US"/>
              <a:pPr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FC874D-4BE5-DE41-82B8-10709DB7D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4522F-1E37-6B46-B96B-EFA64500D321}" type="datetimeFigureOut">
              <a:rPr lang="en-US"/>
              <a:pPr/>
              <a:t>3/22/15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730E14-48BB-8242-BEB0-A0743AEBE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1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5B69AB-BCC3-E848-955E-5ED35CEBA65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AC9B0E-71CE-A045-AFED-61F0961B5C9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6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9" charset="0"/>
              </a:defRPr>
            </a:lvl1pPr>
          </a:lstStyle>
          <a:p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9" charset="0"/>
              </a:defRPr>
            </a:lvl1pPr>
          </a:lstStyle>
          <a:p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9" charset="0"/>
              </a:defRPr>
            </a:lvl1pPr>
          </a:lstStyle>
          <a:p>
            <a:fld id="{A409F868-9807-1940-BF1A-CFB1A4DF6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00405-84FD-2F43-9E58-2E7A73CFD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CC59C-E8DA-0842-A5AE-3DFCFA4DA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65821-5576-514D-A97E-28709376A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34343-72D9-9F44-999C-188948761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45BF-C89C-FD48-86B8-1BFEA5F54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BAE39-CD5E-764C-9364-6905A0C98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CABE6-A928-984C-BF6F-56B51F8901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A7506-5827-6D47-B429-033D03653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8623E-3985-B742-80B3-367F69BAE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083FB-CEB5-F44D-AB79-13A543B13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84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84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5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5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185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185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-109" charset="0"/>
              </a:defRPr>
            </a:lvl1pPr>
          </a:lstStyle>
          <a:p>
            <a:fld id="{D07BB22A-3614-3848-A44B-6C51B98D7C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5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09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09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09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09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09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hyperlink" Target="https://www.youtube.com/watch?v=SqQvygBVSxA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23.jpeg"/><Relationship Id="rId5" Type="http://schemas.openxmlformats.org/officeDocument/2006/relationships/hyperlink" Target="http://www.teachersdomain.org/asset/bf09_vid_miranda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24.png"/><Relationship Id="rId5" Type="http://schemas.openxmlformats.org/officeDocument/2006/relationships/hyperlink" Target="http://www.teachersdomain.org/asset/bf09_vid_gideon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5" Type="http://schemas.openxmlformats.org/officeDocument/2006/relationships/hyperlink" Target="https://www.youtube.com/watch?v=8DQ_K94vfl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6.jpeg"/><Relationship Id="rId5" Type="http://schemas.openxmlformats.org/officeDocument/2006/relationships/hyperlink" Target="http://www.teachersdomain.org/asset/bf09_vid_plessy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hyperlink" Target="http://www.teachersdomain.org/asset/iml04_vid_brown2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Monday 3/23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1. Who are the Russian’s looking to for support now instead of  western countries?</a:t>
            </a:r>
          </a:p>
          <a:p>
            <a:r>
              <a:rPr lang="en-US" sz="4000" dirty="0" smtClean="0"/>
              <a:t>2. How many tigers remain in India today?</a:t>
            </a:r>
          </a:p>
          <a:p>
            <a:r>
              <a:rPr lang="en-US" sz="4000" dirty="0" smtClean="0"/>
              <a:t>3. What was the theme of the student film festival?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9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Korematsu v. US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1944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Detainment of Japanese citizens during WW II</a:t>
            </a:r>
          </a:p>
        </p:txBody>
      </p:sp>
      <p:pic>
        <p:nvPicPr>
          <p:cNvPr id="10246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34000"/>
            <a:ext cx="19812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81000" y="4495800"/>
            <a:ext cx="3556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The Court ruled that the federal government has the power to detain people during times of war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10248" name="Picture 11" descr="http://z.about.com/d/civilliberty/1/0/E/8/-/-/manzanar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371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9812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572000" y="3048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Heart of Atlanta Motel, Inc. v. United States -</a:t>
            </a:r>
            <a:r>
              <a:rPr lang="en-US" sz="2000" b="1">
                <a:latin typeface="Comic Sans MS" pitchFamily="-109" charset="0"/>
              </a:rPr>
              <a:t>1964</a:t>
            </a:r>
          </a:p>
        </p:txBody>
      </p:sp>
      <p:pic>
        <p:nvPicPr>
          <p:cNvPr id="11269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334000"/>
            <a:ext cx="2133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5105400" y="4495800"/>
            <a:ext cx="3556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The Supreme Court ruled that the Civil Rights Act of 1964 was constitutional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11271" name="Picture 12" descr="http://aboutgovernmentstates.com/i/ags/img0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4105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029200" y="1143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Segregation and 14</a:t>
            </a:r>
            <a:r>
              <a:rPr lang="en-US" sz="2000" baseline="30000" dirty="0">
                <a:latin typeface="Comic Sans MS" pitchFamily="-109" charset="0"/>
              </a:rPr>
              <a:t>th</a:t>
            </a:r>
            <a:r>
              <a:rPr lang="en-US" sz="2000" dirty="0">
                <a:latin typeface="Comic Sans MS" pitchFamily="-109" charset="0"/>
              </a:rPr>
              <a:t> Amendment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Supreme Court 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Arial" pitchFamily="-109" charset="0"/>
              <a:buNone/>
            </a:pPr>
            <a:r>
              <a:rPr lang="en-US"/>
              <a:t>N.C. 2.06</a:t>
            </a:r>
          </a:p>
          <a:p>
            <a:pPr eaLnBrk="1" hangingPunct="1">
              <a:buFont typeface="Arial" pitchFamily="-109" charset="0"/>
              <a:buNone/>
            </a:pPr>
            <a:r>
              <a:rPr lang="en-US"/>
              <a:t>Individual Rights of Citizens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Furman v. Georgia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1972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Cruel and Unusual Punishment-Legality of the Death Sentence</a:t>
            </a:r>
          </a:p>
        </p:txBody>
      </p:sp>
      <p:pic>
        <p:nvPicPr>
          <p:cNvPr id="13318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34000"/>
            <a:ext cx="19812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381000" y="4495800"/>
            <a:ext cx="355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The Court ruled that the death penalty was cruel and unusual under certain circumstances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  </a:t>
            </a:r>
          </a:p>
        </p:txBody>
      </p:sp>
      <p:pic>
        <p:nvPicPr>
          <p:cNvPr id="13320" name="Picture 10" descr="Furman 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09600"/>
            <a:ext cx="38274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572000" y="3048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Gregg v. Georgia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1976 </a:t>
            </a:r>
          </a:p>
        </p:txBody>
      </p:sp>
      <p:pic>
        <p:nvPicPr>
          <p:cNvPr id="14341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334000"/>
            <a:ext cx="2133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5105400" y="4495800"/>
            <a:ext cx="355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The Court upheld that the death penalty is constitutional under certain circumstances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953000" y="11430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Cruel and Unusual Punishment-Legality of the Death Sentence</a:t>
            </a:r>
          </a:p>
        </p:txBody>
      </p:sp>
      <p:pic>
        <p:nvPicPr>
          <p:cNvPr id="1434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39624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09" charset="0"/>
            </a:endParaRPr>
          </a:p>
        </p:txBody>
      </p:sp>
      <p:pic>
        <p:nvPicPr>
          <p:cNvPr id="15363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25781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257800"/>
            <a:ext cx="2182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81000" y="4419600"/>
            <a:ext cx="355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Students give up their 4</a:t>
            </a:r>
            <a:r>
              <a:rPr lang="en-US" sz="2000" baseline="30000" dirty="0"/>
              <a:t>th</a:t>
            </a:r>
            <a:r>
              <a:rPr lang="en-US" sz="2000" dirty="0"/>
              <a:t> Amendment right (search &amp; seizure) while on school property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375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New Jersey v. TLO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1985</a:t>
            </a:r>
          </a:p>
        </p:txBody>
      </p:sp>
      <p:pic>
        <p:nvPicPr>
          <p:cNvPr id="15367" name="Picture 10" descr="Locker Sear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41148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Students and Searches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09" charset="0"/>
            </a:endParaRPr>
          </a:p>
        </p:txBody>
      </p:sp>
      <p:pic>
        <p:nvPicPr>
          <p:cNvPr id="17411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Tinker v. Des Moines Schools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1969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Students and Free Speech</a:t>
            </a:r>
          </a:p>
        </p:txBody>
      </p:sp>
      <p:pic>
        <p:nvPicPr>
          <p:cNvPr id="17414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410200"/>
            <a:ext cx="1941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33400" y="4114800"/>
            <a:ext cx="3556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-109" charset="0"/>
              </a:rPr>
              <a:t>Court Ruling: </a:t>
            </a:r>
            <a:r>
              <a:rPr lang="en-US" sz="2000" dirty="0"/>
              <a:t>Students are allowed to express themselves in other ways besides just speech</a:t>
            </a:r>
          </a:p>
          <a:p>
            <a:pPr lvl="1">
              <a:buFont typeface="Arial" pitchFamily="-109" charset="0"/>
              <a:buChar char="•"/>
            </a:pPr>
            <a:r>
              <a:rPr lang="en-US" sz="2000" dirty="0"/>
              <a:t>Black armbands were considered “symbolic speech” and weren’t disrupting school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17416" name="Picture 10" descr="Tinker Cas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90600"/>
            <a:ext cx="42672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Tinker Ca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962400"/>
            <a:ext cx="2381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5791200" y="63246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6"/>
              </a:rPr>
              <a:t>Tinker v Des Moines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334000"/>
            <a:ext cx="2133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105400" y="4495800"/>
            <a:ext cx="3556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Students’ freedom of speech is limited while on school grounds</a:t>
            </a:r>
          </a:p>
          <a:p>
            <a:pPr lvl="1">
              <a:buFont typeface="Arial" pitchFamily="-109" charset="0"/>
              <a:buChar char="•"/>
            </a:pPr>
            <a:r>
              <a:rPr lang="en-US" sz="2000" dirty="0"/>
              <a:t>Disruptive or inappropriate speech is not acceptable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0" y="30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Bethel School District v. Fraser </a:t>
            </a:r>
            <a:r>
              <a:rPr lang="en-US" sz="2000" b="1">
                <a:latin typeface="Comic Sans MS" pitchFamily="-109" charset="0"/>
              </a:rPr>
              <a:t>- 1986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953000" y="1143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Student and Free Speech </a:t>
            </a:r>
          </a:p>
        </p:txBody>
      </p:sp>
      <p:pic>
        <p:nvPicPr>
          <p:cNvPr id="16392" name="Picture 10" descr="http://www.reachandteach.com/content/img/civ/civio000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14400"/>
            <a:ext cx="32400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09" charset="0"/>
            </a:endParaRPr>
          </a:p>
        </p:txBody>
      </p:sp>
      <p:pic>
        <p:nvPicPr>
          <p:cNvPr id="18435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8288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029200" y="0"/>
            <a:ext cx="3759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Hazelwood Schools v. Kuhlmeier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1988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105400" y="12192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Free Speech of Students</a:t>
            </a:r>
          </a:p>
        </p:txBody>
      </p:sp>
      <p:pic>
        <p:nvPicPr>
          <p:cNvPr id="18438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737225"/>
            <a:ext cx="1905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029200" y="4495800"/>
            <a:ext cx="355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School officials have the right to edit student newspapers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18440" name="Picture 10" descr="Hazelwood 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0"/>
            <a:ext cx="43434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09" charset="0"/>
            </a:endParaRPr>
          </a:p>
        </p:txBody>
      </p:sp>
      <p:pic>
        <p:nvPicPr>
          <p:cNvPr id="19459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09600" y="0"/>
            <a:ext cx="375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Texas v. Johnson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1989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Free Speech and Flag Burning</a:t>
            </a:r>
          </a:p>
        </p:txBody>
      </p:sp>
      <p:pic>
        <p:nvPicPr>
          <p:cNvPr id="19462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334000"/>
            <a:ext cx="20574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33400" y="4648200"/>
            <a:ext cx="355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Flag burning is constitutional</a:t>
            </a:r>
          </a:p>
          <a:p>
            <a:pPr lvl="1">
              <a:buFont typeface="Arial" pitchFamily="-109" charset="0"/>
              <a:buChar char="•"/>
            </a:pPr>
            <a:r>
              <a:rPr lang="en-US" sz="2000" dirty="0"/>
              <a:t>It is covered by freedom of speech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19464" name="Picture 10" descr="Flag Burn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8613" y="0"/>
            <a:ext cx="24653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con0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81400"/>
            <a:ext cx="28082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$$ Behavior Money 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gave out money coupons 6 times..</a:t>
            </a:r>
          </a:p>
          <a:p>
            <a:pPr lvl="1"/>
            <a:r>
              <a:rPr lang="en-US" dirty="0" smtClean="0"/>
              <a:t>2/2-2/6		2/23-2/27</a:t>
            </a:r>
          </a:p>
          <a:p>
            <a:pPr lvl="1"/>
            <a:r>
              <a:rPr lang="en-US" dirty="0" smtClean="0"/>
              <a:t>2/9-2/13		3/9-3/13</a:t>
            </a:r>
          </a:p>
          <a:p>
            <a:pPr lvl="1"/>
            <a:r>
              <a:rPr lang="en-US" dirty="0" smtClean="0"/>
              <a:t>2/16-2/20		3/16-3/20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$2: drop a classwork/homework grade</a:t>
            </a:r>
          </a:p>
          <a:p>
            <a:pPr lvl="1"/>
            <a:r>
              <a:rPr lang="en-US" b="1" dirty="0" smtClean="0"/>
              <a:t>$4: drop a quiz grade</a:t>
            </a:r>
          </a:p>
          <a:p>
            <a:pPr lvl="1"/>
            <a:r>
              <a:rPr lang="en-US" b="1" dirty="0" smtClean="0"/>
              <a:t>$6: drop a test grade</a:t>
            </a:r>
          </a:p>
          <a:p>
            <a:pPr lvl="1"/>
            <a:r>
              <a:rPr lang="en-US" dirty="0" smtClean="0"/>
              <a:t>Staple your money to a sheet of paper with the grade you want to drop by THURSDAY</a:t>
            </a:r>
          </a:p>
        </p:txBody>
      </p:sp>
    </p:spTree>
    <p:extLst>
      <p:ext uri="{BB962C8B-B14F-4D97-AF65-F5344CB8AC3E}">
        <p14:creationId xmlns:p14="http://schemas.microsoft.com/office/powerpoint/2010/main" val="400649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09" charset="0"/>
            </a:endParaRPr>
          </a:p>
        </p:txBody>
      </p:sp>
      <p:pic>
        <p:nvPicPr>
          <p:cNvPr id="20483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1336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029200" y="0"/>
            <a:ext cx="375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Engel v. Vitale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1962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029200" y="114300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Freedom of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Religion and Schools</a:t>
            </a:r>
          </a:p>
        </p:txBody>
      </p:sp>
      <p:pic>
        <p:nvPicPr>
          <p:cNvPr id="20486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737225"/>
            <a:ext cx="1905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5029200" y="4495800"/>
            <a:ext cx="3556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Prayer is not allowed in public schools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7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334000"/>
            <a:ext cx="2133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5105400" y="4495800"/>
            <a:ext cx="355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Affirmative action is okay as long as another group doesn’t suffer from reverse discrimination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0" y="30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Regents of Univ. of California v. Bakke </a:t>
            </a:r>
            <a:r>
              <a:rPr lang="en-US" sz="2000" b="1">
                <a:latin typeface="Comic Sans MS" pitchFamily="-109" charset="0"/>
              </a:rPr>
              <a:t>- 1978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953000" y="1143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Legality of Affirmative Action</a:t>
            </a:r>
          </a:p>
        </p:txBody>
      </p:sp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4114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09" charset="0"/>
            </a:endParaRPr>
          </a:p>
        </p:txBody>
      </p:sp>
      <p:pic>
        <p:nvPicPr>
          <p:cNvPr id="22531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 dirty="0">
                <a:latin typeface="Comic Sans MS" pitchFamily="-109" charset="0"/>
              </a:rPr>
              <a:t>Miranda </a:t>
            </a:r>
            <a:r>
              <a:rPr lang="en-US" sz="2000" b="1" i="1" u="sng" dirty="0" err="1">
                <a:latin typeface="Comic Sans MS" pitchFamily="-109" charset="0"/>
              </a:rPr>
              <a:t>v</a:t>
            </a:r>
            <a:r>
              <a:rPr lang="en-US" sz="2000" b="1" i="1" u="sng" dirty="0">
                <a:latin typeface="Comic Sans MS" pitchFamily="-109" charset="0"/>
              </a:rPr>
              <a:t>. </a:t>
            </a:r>
            <a:r>
              <a:rPr lang="en-US" sz="2000" b="1" i="1" u="sng" dirty="0" smtClean="0">
                <a:latin typeface="Comic Sans MS" pitchFamily="-109" charset="0"/>
              </a:rPr>
              <a:t>Arizona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Comic Sans MS" pitchFamily="-109" charset="0"/>
              </a:rPr>
              <a:t>1966</a:t>
            </a:r>
            <a:endParaRPr lang="en-US" sz="2000" dirty="0">
              <a:latin typeface="Comic Sans MS" pitchFamily="-109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Rights of Suspected Criminals</a:t>
            </a:r>
          </a:p>
        </p:txBody>
      </p:sp>
      <p:pic>
        <p:nvPicPr>
          <p:cNvPr id="22534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334000"/>
            <a:ext cx="2133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457200" y="4495800"/>
            <a:ext cx="3556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Police have to read an accused  person his rights</a:t>
            </a:r>
          </a:p>
          <a:p>
            <a:pPr lvl="1">
              <a:buFont typeface="Arial" pitchFamily="-109" charset="0"/>
              <a:buChar char="•"/>
            </a:pPr>
            <a:r>
              <a:rPr lang="en-US" sz="2000" dirty="0"/>
              <a:t>Accused people do not have to testify against themselves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22536" name="Picture 19" descr="Arres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85800"/>
            <a:ext cx="37512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5791200" y="63246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hlinkClick r:id="rId5"/>
              </a:rPr>
              <a:t>Miranda v. Arizona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09" charset="0"/>
            </a:endParaRPr>
          </a:p>
        </p:txBody>
      </p:sp>
      <p:pic>
        <p:nvPicPr>
          <p:cNvPr id="23555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25781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Gideon v. Wainwright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1963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57200" y="10668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Right to an Attorney</a:t>
            </a:r>
          </a:p>
        </p:txBody>
      </p:sp>
      <p:pic>
        <p:nvPicPr>
          <p:cNvPr id="23558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257800"/>
            <a:ext cx="20574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381000" y="4419600"/>
            <a:ext cx="355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-109" charset="0"/>
              </a:rPr>
              <a:t>Court Ruling: </a:t>
            </a:r>
            <a:r>
              <a:rPr lang="en-US" sz="2000" dirty="0"/>
              <a:t>Lawyers are not luxuries</a:t>
            </a:r>
          </a:p>
          <a:p>
            <a:pPr lvl="1">
              <a:buFont typeface="Arial" pitchFamily="-109" charset="0"/>
              <a:buChar char="•"/>
            </a:pPr>
            <a:r>
              <a:rPr lang="en-US" sz="2000" dirty="0"/>
              <a:t>All people are entitled to an attorney for all crimes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23560" name="Picture 10" descr="public defe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85800"/>
            <a:ext cx="3698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5486400" y="59436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Gideon v Wainwright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09" charset="0"/>
            </a:endParaRPr>
          </a:p>
        </p:txBody>
      </p:sp>
      <p:pic>
        <p:nvPicPr>
          <p:cNvPr id="24579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8288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Mapp v. Ohio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1961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105400" y="12954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Search Warrants</a:t>
            </a:r>
          </a:p>
        </p:txBody>
      </p:sp>
      <p:pic>
        <p:nvPicPr>
          <p:cNvPr id="24582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257800"/>
            <a:ext cx="2286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5181600" y="4495800"/>
            <a:ext cx="355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Any evidence obtained illegally is not allowed to be used against the accused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4400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Supreme Court 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Arial" pitchFamily="-109" charset="0"/>
              <a:buNone/>
            </a:pPr>
            <a:r>
              <a:rPr lang="en-US"/>
              <a:t>N.C. 2.05</a:t>
            </a:r>
          </a:p>
          <a:p>
            <a:pPr eaLnBrk="1" hangingPunct="1">
              <a:buFont typeface="Arial" pitchFamily="-109" charset="0"/>
              <a:buNone/>
            </a:pPr>
            <a:r>
              <a:rPr lang="en-US"/>
              <a:t>Judicial Review and </a:t>
            </a:r>
          </a:p>
          <a:p>
            <a:pPr eaLnBrk="1" hangingPunct="1">
              <a:buFont typeface="Arial" pitchFamily="-109" charset="0"/>
              <a:buNone/>
            </a:pPr>
            <a:r>
              <a:rPr lang="en-US"/>
              <a:t>the Elastic Clause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0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21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0" y="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Marbury v. Madison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1803</a:t>
            </a:r>
          </a:p>
        </p:txBody>
      </p:sp>
      <p:sp>
        <p:nvSpPr>
          <p:cNvPr id="4101" name="Text Box 23"/>
          <p:cNvSpPr txBox="1">
            <a:spLocks noChangeArrowheads="1"/>
          </p:cNvSpPr>
          <p:nvPr/>
        </p:nvSpPr>
        <p:spPr bwMode="auto">
          <a:xfrm>
            <a:off x="381000" y="762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Judiciary Act enforcement</a:t>
            </a:r>
          </a:p>
        </p:txBody>
      </p:sp>
      <p:pic>
        <p:nvPicPr>
          <p:cNvPr id="4102" name="Picture 24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257800"/>
            <a:ext cx="2070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25"/>
          <p:cNvSpPr txBox="1">
            <a:spLocks noChangeArrowheads="1"/>
          </p:cNvSpPr>
          <p:nvPr/>
        </p:nvSpPr>
        <p:spPr bwMode="auto">
          <a:xfrm>
            <a:off x="228600" y="4191000"/>
            <a:ext cx="35560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dirty="0"/>
              <a:t>Established the principle of judicial review</a:t>
            </a:r>
          </a:p>
          <a:p>
            <a:pPr lvl="1">
              <a:buFont typeface="Arial" pitchFamily="-109" charset="0"/>
              <a:buChar char="•"/>
            </a:pPr>
            <a:r>
              <a:rPr lang="en-US" dirty="0"/>
              <a:t>The right of the Supreme Court to declare laws unconstitutional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  </a:t>
            </a:r>
          </a:p>
        </p:txBody>
      </p:sp>
      <p:pic>
        <p:nvPicPr>
          <p:cNvPr id="4104" name="Picture 32" descr="Marbury 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85800"/>
            <a:ext cx="36464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5562600" y="60198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Marbury vs Madison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McCulloch v. Maryland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1819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648200" y="8382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Implied Powers of National Government and Supremacy Clause</a:t>
            </a:r>
          </a:p>
        </p:txBody>
      </p:sp>
      <p:pic>
        <p:nvPicPr>
          <p:cNvPr id="5126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257800"/>
            <a:ext cx="1905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105400" y="4038600"/>
            <a:ext cx="3556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States could not tax the Federal government</a:t>
            </a:r>
          </a:p>
          <a:p>
            <a:pPr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 dirty="0"/>
              <a:t>The Supreme Court made it clear that state laws could not contradict federal laws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 </a:t>
            </a:r>
          </a:p>
        </p:txBody>
      </p:sp>
      <p:pic>
        <p:nvPicPr>
          <p:cNvPr id="5128" name="Picture 11" descr="McCulloch v. Maryland cartoons image illustration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0" y="0"/>
            <a:ext cx="4572000" cy="6934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2697163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Gibbons v. Ogden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1824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04800" y="1066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Federal control over Interstate Commerce</a:t>
            </a:r>
          </a:p>
        </p:txBody>
      </p:sp>
      <p:pic>
        <p:nvPicPr>
          <p:cNvPr id="6150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410200"/>
            <a:ext cx="20574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457200" y="4419600"/>
            <a:ext cx="3556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dirty="0"/>
              <a:t>The Supreme Court ruled that the federal government has the power to regulate interstate commerce</a:t>
            </a:r>
          </a:p>
          <a:p>
            <a:pPr lvl="1">
              <a:buFont typeface="Arial" pitchFamily="-109" charset="0"/>
              <a:buChar char="•"/>
            </a:pPr>
            <a:r>
              <a:rPr lang="en-US" dirty="0"/>
              <a:t>Stated in Article I, Clause 8 of the Constitution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pic>
        <p:nvPicPr>
          <p:cNvPr id="6152" name="Picture 11" descr="http://www.stus.com/images/products/con007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574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0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11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4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0"/>
            <a:ext cx="1882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5105400" y="4343400"/>
            <a:ext cx="3556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The Supreme Court ruled that segregation was okay by law</a:t>
            </a:r>
          </a:p>
          <a:p>
            <a:pPr lvl="1">
              <a:buFont typeface="Arial" pitchFamily="-109" charset="0"/>
              <a:buChar char="•"/>
            </a:pPr>
            <a:r>
              <a:rPr lang="en-US" sz="2000" dirty="0"/>
              <a:t>“Separate but equal” doctrine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0" y="152400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Plessy v. Ferguson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1896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76800" y="1066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14</a:t>
            </a:r>
            <a:r>
              <a:rPr lang="en-US" sz="2000" baseline="30000" dirty="0">
                <a:latin typeface="Comic Sans MS" pitchFamily="-109" charset="0"/>
              </a:rPr>
              <a:t>th</a:t>
            </a:r>
            <a:r>
              <a:rPr lang="en-US" sz="2000" dirty="0">
                <a:latin typeface="Comic Sans MS" pitchFamily="-109" charset="0"/>
              </a:rPr>
              <a:t> Amendment and Segregation</a:t>
            </a:r>
          </a:p>
        </p:txBody>
      </p:sp>
      <p:pic>
        <p:nvPicPr>
          <p:cNvPr id="7176" name="Picture 17" descr="external image HomerPles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066800"/>
            <a:ext cx="38211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1219200" y="533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Plessy v. Ferguson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5" descr="j0300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MCBS00680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334000"/>
            <a:ext cx="2209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81000" y="4495800"/>
            <a:ext cx="3556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-109" charset="0"/>
              </a:rPr>
              <a:t>Court Ruling:  </a:t>
            </a:r>
            <a:r>
              <a:rPr lang="en-US" sz="2000" dirty="0"/>
              <a:t>Supreme Court overturned the separate but equal clause</a:t>
            </a:r>
          </a:p>
          <a:p>
            <a:pPr lvl="1">
              <a:buFont typeface="Arial" pitchFamily="-109" charset="0"/>
              <a:buChar char="•"/>
            </a:pPr>
            <a:r>
              <a:rPr lang="en-US" sz="2000" dirty="0"/>
              <a:t>Desegregated public schools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Comic Sans MS" pitchFamily="-109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375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Brown v Board of Education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-109" charset="0"/>
              </a:rPr>
              <a:t>1954</a:t>
            </a:r>
          </a:p>
        </p:txBody>
      </p:sp>
      <p:pic>
        <p:nvPicPr>
          <p:cNvPr id="8199" name="Picture 10" descr="Segreg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"/>
            <a:ext cx="41910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Brown Decis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343400"/>
            <a:ext cx="4114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457200" y="1066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Segregation and 14</a:t>
            </a:r>
            <a:r>
              <a:rPr lang="en-US" sz="2000" baseline="30000" dirty="0">
                <a:latin typeface="Comic Sans MS" pitchFamily="-109" charset="0"/>
              </a:rPr>
              <a:t>th</a:t>
            </a:r>
            <a:r>
              <a:rPr lang="en-US" sz="2000" dirty="0">
                <a:latin typeface="Comic Sans MS" pitchFamily="-109" charset="0"/>
              </a:rPr>
              <a:t> Amendment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5867400" y="6172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7"/>
              </a:rPr>
              <a:t>Brown v. Board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5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8288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724400" y="228600"/>
            <a:ext cx="416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u="sng">
                <a:latin typeface="Comic Sans MS" pitchFamily="-109" charset="0"/>
              </a:rPr>
              <a:t>Swann v. Charlotte Mecklenburg </a:t>
            </a:r>
            <a:r>
              <a:rPr lang="en-US" sz="2000" b="1">
                <a:latin typeface="Comic Sans MS" pitchFamily="-109" charset="0"/>
              </a:rPr>
              <a:t>- 1969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953000" y="1066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Issue: Forced Busing of Students</a:t>
            </a:r>
          </a:p>
        </p:txBody>
      </p:sp>
      <p:pic>
        <p:nvPicPr>
          <p:cNvPr id="9222" name="Picture 8" descr="MCBS0068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257800"/>
            <a:ext cx="2133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029200" y="4572000"/>
            <a:ext cx="355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omic Sans MS" pitchFamily="-109" charset="0"/>
              </a:rPr>
              <a:t>Court Ruling</a:t>
            </a:r>
            <a:r>
              <a:rPr lang="en-US" sz="2000" dirty="0"/>
              <a:t>:  Supreme Court ruled busing is constitutional</a:t>
            </a:r>
          </a:p>
        </p:txBody>
      </p:sp>
      <p:pic>
        <p:nvPicPr>
          <p:cNvPr id="9224" name="Picture 12" descr="http://www.reclaimcivilrights.org/images/timeline/07_19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355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6826</TotalTime>
  <Words>733</Words>
  <Application>Microsoft Macintosh PowerPoint</Application>
  <PresentationFormat>On-screen Show (4:3)</PresentationFormat>
  <Paragraphs>119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Compass</vt:lpstr>
      <vt:lpstr>Bell Work, Monday 3/23</vt:lpstr>
      <vt:lpstr>$$ Behavior Money $$</vt:lpstr>
      <vt:lpstr>Supreme Court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Supreme Court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Amanda Gilchrist</cp:lastModifiedBy>
  <cp:revision>30</cp:revision>
  <cp:lastPrinted>2015-03-22T19:07:30Z</cp:lastPrinted>
  <dcterms:created xsi:type="dcterms:W3CDTF">2013-03-08T23:07:12Z</dcterms:created>
  <dcterms:modified xsi:type="dcterms:W3CDTF">2015-03-23T12:11:45Z</dcterms:modified>
</cp:coreProperties>
</file>