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5" r:id="rId3"/>
    <p:sldId id="256" r:id="rId4"/>
    <p:sldId id="257" r:id="rId5"/>
    <p:sldId id="258" r:id="rId6"/>
    <p:sldId id="259" r:id="rId7"/>
    <p:sldId id="262" r:id="rId8"/>
    <p:sldId id="261" r:id="rId9"/>
    <p:sldId id="266" r:id="rId10"/>
    <p:sldId id="260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10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10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10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10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pitchFamily="-10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0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</p:grpSp>
      <p:sp>
        <p:nvSpPr>
          <p:cNvPr id="1229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7CBE8-65FE-4B47-8FCC-C64823586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18A7C-4152-C440-BE65-8F84A3B97F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B157F-897E-184F-9496-A9AC7608E9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66209-D197-A440-AF85-A4413A0385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4F3E53-B08D-F447-B0D5-11F9A54107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05E81-DD48-4C4A-BC07-DAFDA82901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66DDA-F47B-4E46-A373-3906094F5E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3EA1E-8454-0649-8B32-B624EF5FBF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BA7FB8-A6FD-3345-8167-CA72C5687D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142F0-40C4-6F4E-92A9-BA781E2A73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0D8F0-8B2D-C94F-8F35-03BED13FAC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126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</p:grp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8046D2F-43D3-BC43-A377-88906285259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109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-109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-109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player.discoveryeducation.com/index.cfm?guidAssetId=1F6D99F3-6298-4052-8594-1D028B57D102&amp;blnFromSearch=1&amp;productcode=U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hyperlink" Target="http://www.youtube.com/watch?v=Unyswl36q8w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supremecourt.gov/about/biographies.aspx" TargetMode="Externa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Work, Friday 3/20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1. What executive order did President Obama announce yesterday?</a:t>
            </a:r>
          </a:p>
          <a:p>
            <a:r>
              <a:rPr lang="en-US" sz="3600" dirty="0" smtClean="0"/>
              <a:t>2. In the 2012 election, what percentage of Americans voted?</a:t>
            </a:r>
          </a:p>
          <a:p>
            <a:r>
              <a:rPr lang="en-US" sz="3600" dirty="0" smtClean="0"/>
              <a:t>3. How many satellites does this San Francisco company hope to have by 2016?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2546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9" name="AutoShape 9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0" y="1219200"/>
            <a:ext cx="45720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The Court cannot decide that a law is unconstitutional unless the law has been challenged in a lower court and the case comes to it on appeal.</a:t>
            </a:r>
          </a:p>
          <a:p>
            <a:pPr marL="344488" indent="-344488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2000">
                <a:solidFill>
                  <a:schemeClr val="bg1"/>
                </a:solidFill>
              </a:rPr>
              <a:t> </a:t>
            </a:r>
          </a:p>
          <a:p>
            <a:pPr marL="344488" indent="-344488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The Court accepts only cases that involve a federal question. </a:t>
            </a:r>
          </a:p>
          <a:p>
            <a:pPr marL="344488" indent="-344488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 typeface="Arial" pitchFamily="-109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marL="344488" indent="-344488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It usually stays out of political questions.</a:t>
            </a: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black">
          <a:xfrm>
            <a:off x="304800" y="152400"/>
            <a:ext cx="396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Limits on the Courts’ Power</a:t>
            </a:r>
          </a:p>
        </p:txBody>
      </p:sp>
      <p:pic>
        <p:nvPicPr>
          <p:cNvPr id="14342" name="Picture 7" descr="http://www.laapush.org/environmentalspectrum_files/images/supreme_court_buil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4388" y="2057400"/>
            <a:ext cx="45196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AutoShape 9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Text Box 11"/>
          <p:cNvSpPr txBox="1">
            <a:spLocks noChangeArrowheads="1"/>
          </p:cNvSpPr>
          <p:nvPr/>
        </p:nvSpPr>
        <p:spPr bwMode="auto">
          <a:xfrm>
            <a:off x="33867" y="685800"/>
            <a:ext cx="457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 typeface="Arial" pitchFamily="-109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Court receives </a:t>
            </a:r>
            <a:r>
              <a:rPr lang="en-US" sz="2000" dirty="0" smtClean="0">
                <a:solidFill>
                  <a:schemeClr val="bg1"/>
                </a:solidFill>
              </a:rPr>
              <a:t>most </a:t>
            </a:r>
            <a:r>
              <a:rPr lang="en-US" sz="2000" dirty="0">
                <a:solidFill>
                  <a:schemeClr val="bg1"/>
                </a:solidFill>
              </a:rPr>
              <a:t>cases on appeal from a lower court, but sometimes a lower court asks for a ruling because it is not sure how to apply the law in a case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endParaRPr lang="en-US" sz="2000" dirty="0">
              <a:solidFill>
                <a:schemeClr val="bg1"/>
              </a:solidFill>
              <a:sym typeface="Symbol" pitchFamily="-109" charset="2"/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Court accepts cases that four of the nine justices agree the Court should review. </a:t>
            </a:r>
          </a:p>
          <a:p>
            <a:pPr marL="801688" lvl="1" indent="-344488">
              <a:buFont typeface="Arial" pitchFamily="-109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“Rule of Four”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They usually select cases that involve important constitutional issues and cases that affect the entire nation.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Accepted cases go on the Court docket, or calendar.</a:t>
            </a: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black">
          <a:xfrm>
            <a:off x="228600" y="29633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How do Cases Reach the Court?</a:t>
            </a:r>
          </a:p>
        </p:txBody>
      </p:sp>
      <p:pic>
        <p:nvPicPr>
          <p:cNvPr id="17414" name="Picture 4" descr="P205_CH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219200"/>
            <a:ext cx="4140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5" name="AutoShape 1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Text Box 14"/>
          <p:cNvSpPr txBox="1">
            <a:spLocks noChangeArrowheads="1"/>
          </p:cNvSpPr>
          <p:nvPr/>
        </p:nvSpPr>
        <p:spPr bwMode="auto">
          <a:xfrm>
            <a:off x="4572000" y="1371600"/>
            <a:ext cx="4572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Each accepted case goes through five steps: written arguments, oral arguments, conference, opinion writing, and announcement.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 b="1">
              <a:solidFill>
                <a:schemeClr val="bg1"/>
              </a:solidFill>
              <a:sym typeface="Symbol" pitchFamily="-109" charset="2"/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The lawyers first prepare a written brief that explains their side of the case.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The justices study the briefs.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Next, each side gets 30 minutes to present its case orally. 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Then the justices ask tough questions.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black">
          <a:xfrm>
            <a:off x="4800600" y="4572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What are the Steps in Decision Making? </a:t>
            </a:r>
          </a:p>
        </p:txBody>
      </p:sp>
      <p:pic>
        <p:nvPicPr>
          <p:cNvPr id="18438" name="Picture 2" descr="http://www.loc.gov/exhibits/brown/images/br0003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435475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9" name="AutoShape 9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Text Box 11"/>
          <p:cNvSpPr txBox="1">
            <a:spLocks noChangeArrowheads="1"/>
          </p:cNvSpPr>
          <p:nvPr/>
        </p:nvSpPr>
        <p:spPr bwMode="auto">
          <a:xfrm>
            <a:off x="0" y="1143000"/>
            <a:ext cx="4572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On Fridays, the justices meet privately to discuss the case.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>
              <a:solidFill>
                <a:schemeClr val="bg1"/>
              </a:solidFill>
              <a:sym typeface="Symbol" pitchFamily="-109" charset="2"/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A majority vote decides the case.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After the Court reaches a decision, one justice writes a majority opinion.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It presents the views of the majority of justices.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The opinion states the facts, announces the ruling, and explains the Court’s reasoning in reaching the decision.</a:t>
            </a: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black">
          <a:xfrm>
            <a:off x="228600" y="2286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What are the Steps in Decision Making? </a:t>
            </a:r>
          </a:p>
        </p:txBody>
      </p:sp>
      <p:pic>
        <p:nvPicPr>
          <p:cNvPr id="7" name="Picture 6" descr="800px-Supreme_Court_US_2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78032"/>
            <a:ext cx="4536688" cy="30225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3" name="AutoShape 1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Text Box 14"/>
          <p:cNvSpPr txBox="1">
            <a:spLocks noChangeArrowheads="1"/>
          </p:cNvSpPr>
          <p:nvPr/>
        </p:nvSpPr>
        <p:spPr bwMode="auto">
          <a:xfrm>
            <a:off x="4572000" y="1371600"/>
            <a:ext cx="4572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The Court may also write a unanimous opinion when all the justices vote the same way.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>
              <a:solidFill>
                <a:schemeClr val="bg1"/>
              </a:solidFill>
              <a:sym typeface="Symbol" pitchFamily="-109" charset="2"/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One or more justices who disagree with the majority may write dissenting opinions.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A justice who votes with the majority, but for different reasons, may write a concurring opinion.</a:t>
            </a: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black">
          <a:xfrm>
            <a:off x="4800600" y="4572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What are the Steps in Decision Making? </a:t>
            </a:r>
          </a:p>
        </p:txBody>
      </p:sp>
      <p:pic>
        <p:nvPicPr>
          <p:cNvPr id="20486" name="Picture 4" descr="http://www.coxandforkum.com/archives/JudicialRoulette-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45402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7" name="AutoShape 9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0" y="1143000"/>
            <a:ext cx="4572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Finally, the Court announces its decision.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 b="1">
              <a:solidFill>
                <a:schemeClr val="bg1"/>
              </a:solidFill>
              <a:sym typeface="Symbol" pitchFamily="-109" charset="2"/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Printed copies of the opinion go to news reporters.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A copy is posted on the Court’s Web site.</a:t>
            </a: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black">
          <a:xfrm>
            <a:off x="228600" y="2286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What are the Steps in Decision Making? </a:t>
            </a:r>
          </a:p>
        </p:txBody>
      </p:sp>
      <p:pic>
        <p:nvPicPr>
          <p:cNvPr id="21510" name="Picture 2" descr="http://www.cartoonstock.com/lowres/hsc0231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7100" y="1676400"/>
            <a:ext cx="42227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1" name="AutoShape 1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Text Box 14"/>
          <p:cNvSpPr txBox="1">
            <a:spLocks noChangeArrowheads="1"/>
          </p:cNvSpPr>
          <p:nvPr/>
        </p:nvSpPr>
        <p:spPr bwMode="auto">
          <a:xfrm>
            <a:off x="4572000" y="1371600"/>
            <a:ext cx="4572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The law is supposed to be the most important influence on a justice’s decision.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 b="1">
              <a:solidFill>
                <a:schemeClr val="bg1"/>
              </a:solidFill>
              <a:sym typeface="Symbol" pitchFamily="-109" charset="2"/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Justices consider how the language of the Constitution applies to the case.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They rely heavily on precedents, following the principle of </a:t>
            </a:r>
            <a:r>
              <a:rPr lang="en-US" sz="2000" b="1">
                <a:solidFill>
                  <a:schemeClr val="bg1"/>
                </a:solidFill>
              </a:rPr>
              <a:t>stare decisis</a:t>
            </a:r>
            <a:r>
              <a:rPr lang="en-US" sz="2000">
                <a:solidFill>
                  <a:schemeClr val="bg1"/>
                </a:solidFill>
              </a:rPr>
              <a:t>–“let the decision stand.”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By following precedents, courts make the law predictable and consistent.</a:t>
            </a: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black">
          <a:xfrm>
            <a:off x="4800600" y="2286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What are the Reasons for Court Decisions?</a:t>
            </a:r>
          </a:p>
        </p:txBody>
      </p:sp>
      <p:pic>
        <p:nvPicPr>
          <p:cNvPr id="22534" name="Picture 2" descr="http://www.madmaxforpresident.com/constitut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39624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5" name="AutoShape 9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Text Box 11"/>
          <p:cNvSpPr txBox="1">
            <a:spLocks noChangeArrowheads="1"/>
          </p:cNvSpPr>
          <p:nvPr/>
        </p:nvSpPr>
        <p:spPr bwMode="auto">
          <a:xfrm>
            <a:off x="0" y="685800"/>
            <a:ext cx="4572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 typeface="Arial" pitchFamily="-109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At the same time, the law must be flexible to adapt to changing times.</a:t>
            </a:r>
          </a:p>
          <a:p>
            <a:pPr marL="344488" indent="-344488"/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  <a:sym typeface="Symbol" pitchFamily="-109" charset="2"/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justices can overrule outdated precedents.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Social conditions also influence Court decisions.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When social conditions change, the Court may make new interpretations of the law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801688" lvl="1" indent="-344488">
              <a:buFont typeface="Arial" pitchFamily="-109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Example: </a:t>
            </a:r>
          </a:p>
          <a:p>
            <a:pPr marL="801688" lvl="1" indent="-344488">
              <a:buFont typeface="Arial" pitchFamily="-109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Plessy</a:t>
            </a:r>
            <a:r>
              <a:rPr lang="en-US" sz="2000" dirty="0" smtClean="0">
                <a:solidFill>
                  <a:schemeClr val="bg1"/>
                </a:solidFill>
              </a:rPr>
              <a:t> v. Ferguson (1896)</a:t>
            </a:r>
          </a:p>
          <a:p>
            <a:pPr marL="801688" lvl="1" indent="-344488">
              <a:buFont typeface="Arial" pitchFamily="-109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Brown v. Board of Education(1954)</a:t>
            </a:r>
          </a:p>
          <a:p>
            <a:pPr marL="801688" lvl="1" indent="-344488">
              <a:buFont typeface="Arial" pitchFamily="-109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801688" lvl="1" indent="-344488">
              <a:buFont typeface="Arial" pitchFamily="-109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Their personal views and relationships influence their decisions.</a:t>
            </a:r>
          </a:p>
          <a:p>
            <a:pPr marL="801688" lvl="1" indent="-344488">
              <a:buFont typeface="Arial" pitchFamily="-109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black">
          <a:xfrm>
            <a:off x="228600" y="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What are the Steps in Decision Making? </a:t>
            </a:r>
          </a:p>
        </p:txBody>
      </p:sp>
      <p:pic>
        <p:nvPicPr>
          <p:cNvPr id="23558" name="Picture 2" descr="The Living Constitution by Lost Americ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2954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/>
              <a:t>U.S. Supreme Court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4038600"/>
            <a:ext cx="3902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2"/>
              </a:rPr>
              <a:t>Supreme Court Justices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" name="AutoShape 9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381000" y="228600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Supreme </a:t>
            </a:r>
            <a:r>
              <a:rPr lang="en-US" sz="2000" b="1" dirty="0" smtClean="0">
                <a:solidFill>
                  <a:srgbClr val="000000"/>
                </a:solidFill>
              </a:rPr>
              <a:t>Court&amp; Its </a:t>
            </a:r>
            <a:r>
              <a:rPr lang="en-US" sz="2000" b="1" dirty="0">
                <a:solidFill>
                  <a:srgbClr val="000000"/>
                </a:solidFill>
              </a:rPr>
              <a:t>Justices</a:t>
            </a:r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0" y="1752600"/>
            <a:ext cx="4572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 typeface="Arial" pitchFamily="-109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main job of the nation’s top court is to decide whether laws are allowable under the Constitution.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 b="1" dirty="0">
              <a:solidFill>
                <a:schemeClr val="bg1"/>
              </a:solidFill>
              <a:sym typeface="Symbol" pitchFamily="-109" charset="2"/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Supreme Court has original jurisdiction only in cases involving foreign diplomats or a state.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 b="1" dirty="0">
              <a:solidFill>
                <a:schemeClr val="bg1"/>
              </a:solidFill>
              <a:sym typeface="Symbol" pitchFamily="-109" charset="2"/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All other cases come to the Court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on appeal.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4488" indent="-344488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126" name="Picture 15" descr="Supreme Cou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371600"/>
            <a:ext cx="3981450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81600" y="5181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CNN:  Inside the Supreme Court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" name="AutoShape 9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Text Box 11"/>
          <p:cNvSpPr txBox="1">
            <a:spLocks noChangeArrowheads="1"/>
          </p:cNvSpPr>
          <p:nvPr/>
        </p:nvSpPr>
        <p:spPr bwMode="auto">
          <a:xfrm>
            <a:off x="4572000" y="441325"/>
            <a:ext cx="45720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The Court chooses the cases it hears.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 b="1">
              <a:solidFill>
                <a:schemeClr val="bg1"/>
              </a:solidFill>
              <a:sym typeface="Symbol" pitchFamily="-109" charset="2"/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In cases the Court refuses to hear, the decision of the lower court stands. 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The Court has final authority on cases involving the Constitution, acts of Congress, and treaties.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Eight associate justices and one chief justice make up the Supreme Court.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 After deciding a case, the justices issue a written explanation, called the Court’s opinion.</a:t>
            </a:r>
          </a:p>
          <a:p>
            <a:pPr marL="344488" indent="-344488"/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724400" y="0"/>
            <a:ext cx="411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Supreme Court&amp; </a:t>
            </a:r>
            <a:r>
              <a:rPr lang="en-US" sz="2000" b="1" dirty="0" smtClean="0">
                <a:solidFill>
                  <a:srgbClr val="000000"/>
                </a:solidFill>
              </a:rPr>
              <a:t>Its </a:t>
            </a:r>
            <a:r>
              <a:rPr lang="en-US" sz="2000" b="1" dirty="0">
                <a:solidFill>
                  <a:srgbClr val="000000"/>
                </a:solidFill>
              </a:rPr>
              <a:t>Justices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6150" name="Picture 4" descr="P205_CH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4622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1" name="AutoShape 9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0" y="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Supreme Court Justices</a:t>
            </a:r>
          </a:p>
        </p:txBody>
      </p: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0" y="593725"/>
            <a:ext cx="4572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 typeface="Arial" pitchFamily="-109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president appoints Supreme Court justices, with Senate approval.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Supreme Court justices are always lawyers.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 successful law career, political support, and agreement with the president’s ideas are factors in who gets appointed.</a:t>
            </a:r>
          </a:p>
          <a:p>
            <a:pPr marL="344488" indent="-344488"/>
            <a:endParaRPr lang="en-US" sz="2000" dirty="0"/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5486400" y="5257800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Biographies of Current Supreme Court Justices</a:t>
            </a:r>
            <a:endParaRPr lang="en-US" dirty="0"/>
          </a:p>
        </p:txBody>
      </p:sp>
      <p:pic>
        <p:nvPicPr>
          <p:cNvPr id="8" name="Picture 7" descr="800px-Supreme_Court_US_2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828799"/>
            <a:ext cx="4495800" cy="2995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5" name="AutoShape 9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4629150" y="76200"/>
            <a:ext cx="4457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Powers of the Court</a:t>
            </a:r>
          </a:p>
        </p:txBody>
      </p:sp>
      <p:sp>
        <p:nvSpPr>
          <p:cNvPr id="8197" name="Text Box 11"/>
          <p:cNvSpPr txBox="1">
            <a:spLocks noChangeArrowheads="1"/>
          </p:cNvSpPr>
          <p:nvPr/>
        </p:nvSpPr>
        <p:spPr bwMode="auto">
          <a:xfrm>
            <a:off x="4572000" y="1219200"/>
            <a:ext cx="4572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The legislative and executive branches must follow Supreme Court rulings.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 b="1">
              <a:solidFill>
                <a:schemeClr val="bg1"/>
              </a:solidFill>
              <a:sym typeface="Symbol" pitchFamily="-109" charset="2"/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Because the Court is removed from politics and the influences of special-interest groups, the parties involved in a case are likely to get a fair hearing.</a:t>
            </a:r>
          </a:p>
        </p:txBody>
      </p:sp>
      <p:pic>
        <p:nvPicPr>
          <p:cNvPr id="8198" name="Picture 7" descr="OConnor on Cou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39338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0" y="990600"/>
            <a:ext cx="457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 typeface="Arial" pitchFamily="-109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Court’s main job is to decide whether laws and government actions are constitutional, or allowed by the Constitution.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 dirty="0">
              <a:solidFill>
                <a:schemeClr val="bg1"/>
              </a:solidFill>
              <a:sym typeface="Symbol" pitchFamily="-109" charset="2"/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It does this through judicial review–the power to say whether any law or government action goes against the Constitution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Constitution does not give the Supreme Court the power of judicial review.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 b="1" dirty="0">
              <a:solidFill>
                <a:schemeClr val="bg1"/>
              </a:solidFill>
              <a:sym typeface="Symbol" pitchFamily="-109" charset="2"/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Court claimed the power when it decided the case </a:t>
            </a:r>
            <a:r>
              <a:rPr lang="en-US" sz="2000" i="1" dirty="0">
                <a:solidFill>
                  <a:schemeClr val="bg1"/>
                </a:solidFill>
              </a:rPr>
              <a:t>Marbury</a:t>
            </a:r>
            <a:r>
              <a:rPr lang="en-US" sz="2000" dirty="0">
                <a:solidFill>
                  <a:schemeClr val="bg1"/>
                </a:solidFill>
              </a:rPr>
              <a:t>  v. </a:t>
            </a:r>
            <a:r>
              <a:rPr lang="en-US" sz="2000" i="1" dirty="0">
                <a:solidFill>
                  <a:schemeClr val="bg1"/>
                </a:solidFill>
              </a:rPr>
              <a:t>Madison.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0" y="228600"/>
            <a:ext cx="4457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Powers of the Court</a:t>
            </a:r>
          </a:p>
        </p:txBody>
      </p:sp>
      <p:pic>
        <p:nvPicPr>
          <p:cNvPr id="9222" name="Picture 12" descr="Judicial 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76400"/>
            <a:ext cx="42338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3" name="AutoShape 1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Text Box 14"/>
          <p:cNvSpPr txBox="1">
            <a:spLocks noChangeArrowheads="1"/>
          </p:cNvSpPr>
          <p:nvPr/>
        </p:nvSpPr>
        <p:spPr bwMode="auto">
          <a:xfrm>
            <a:off x="4572000" y="304800"/>
            <a:ext cx="4572000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 typeface="Arial" pitchFamily="-109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In </a:t>
            </a:r>
            <a:r>
              <a:rPr lang="en-US" sz="2000" dirty="0">
                <a:solidFill>
                  <a:schemeClr val="bg1"/>
                </a:solidFill>
              </a:rPr>
              <a:t>the Court’s opinion, Chief Justice John Marshall set forth three principles of judicial review: </a:t>
            </a:r>
          </a:p>
          <a:p>
            <a:pPr marL="344488" indent="-344488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 typeface="Arial" pitchFamily="-109" charset="0"/>
              <a:buChar char="•"/>
            </a:pPr>
            <a:endParaRPr lang="en-US" sz="2000" b="1" dirty="0">
              <a:solidFill>
                <a:schemeClr val="bg1"/>
              </a:solidFill>
              <a:sym typeface="Symbol" pitchFamily="-109" charset="2"/>
            </a:endParaRPr>
          </a:p>
          <a:p>
            <a:pPr marL="801688" lvl="1" indent="-344488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2000" dirty="0">
                <a:solidFill>
                  <a:schemeClr val="bg1"/>
                </a:solidFill>
              </a:rPr>
              <a:t>(1) The Constitution is the supreme law of the land. </a:t>
            </a:r>
          </a:p>
          <a:p>
            <a:pPr marL="344488" indent="-344488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801688" lvl="1" indent="-344488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2000" dirty="0">
                <a:solidFill>
                  <a:schemeClr val="bg1"/>
                </a:solidFill>
              </a:rPr>
              <a:t>(2) If a law conflicts with the Constitution, the Constitution rules. </a:t>
            </a:r>
          </a:p>
          <a:p>
            <a:pPr marL="344488" indent="-344488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801688" lvl="1" indent="-344488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2000" dirty="0">
                <a:solidFill>
                  <a:schemeClr val="bg1"/>
                </a:solidFill>
              </a:rPr>
              <a:t>(3) The judicial branch has a duty to uphold the Constitution. </a:t>
            </a:r>
          </a:p>
          <a:p>
            <a:endParaRPr lang="en-US" sz="2000" i="1" dirty="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Thus, it must be able to determine when a law conflicts with the Constitution and nullify that law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4488" lvl="1" indent="-344488">
              <a:buFont typeface="Arial" pitchFamily="-109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power of judicial review serves as a check on the actions of the executive and legislative branches.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4652992" y="0"/>
            <a:ext cx="4457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Powers of the Court</a:t>
            </a:r>
          </a:p>
        </p:txBody>
      </p:sp>
      <p:pic>
        <p:nvPicPr>
          <p:cNvPr id="10246" name="Picture 7" descr="Getting Judicial 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5" name="AutoShape 1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Text Box 14"/>
          <p:cNvSpPr txBox="1">
            <a:spLocks noChangeArrowheads="1"/>
          </p:cNvSpPr>
          <p:nvPr/>
        </p:nvSpPr>
        <p:spPr bwMode="auto">
          <a:xfrm>
            <a:off x="4572000" y="1371600"/>
            <a:ext cx="4572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The Court depends on the executive branch and state and local officials to enforce its decisions. Usually they do.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 b="1">
              <a:solidFill>
                <a:schemeClr val="bg1"/>
              </a:solidFill>
              <a:sym typeface="Symbol" pitchFamily="-109" charset="2"/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Congress can get around a Court ruling by passing a new law, changing a law ruled unconstitutional, or amending the Constitution.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The president’s power to appoint justices and Congress’s power to approve appointments and to impeach and remove justices serve to check the power of the Court.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black">
          <a:xfrm>
            <a:off x="4953000" y="228600"/>
            <a:ext cx="396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Limits on the Courts’ Power</a:t>
            </a:r>
          </a:p>
        </p:txBody>
      </p:sp>
      <p:pic>
        <p:nvPicPr>
          <p:cNvPr id="13318" name="Picture 4" descr="http://www.maxwell.syr.edu/plegal/congress/congr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45370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3271</TotalTime>
  <Words>1064</Words>
  <Application>Microsoft Macintosh PowerPoint</Application>
  <PresentationFormat>On-screen Show (4:3)</PresentationFormat>
  <Paragraphs>128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Slit</vt:lpstr>
      <vt:lpstr>Bell Work, Friday 3/20</vt:lpstr>
      <vt:lpstr>U.S. Supreme Court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</dc:creator>
  <cp:lastModifiedBy>Amanda Gilchrist</cp:lastModifiedBy>
  <cp:revision>21</cp:revision>
  <dcterms:created xsi:type="dcterms:W3CDTF">2013-03-08T23:09:14Z</dcterms:created>
  <dcterms:modified xsi:type="dcterms:W3CDTF">2015-03-20T12:03:15Z</dcterms:modified>
</cp:coreProperties>
</file>