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6" r:id="rId2"/>
  </p:sldMasterIdLst>
  <p:sldIdLst>
    <p:sldId id="284" r:id="rId3"/>
    <p:sldId id="268" r:id="rId4"/>
    <p:sldId id="267" r:id="rId5"/>
    <p:sldId id="256" r:id="rId6"/>
    <p:sldId id="269" r:id="rId7"/>
    <p:sldId id="270" r:id="rId8"/>
    <p:sldId id="271" r:id="rId9"/>
    <p:sldId id="257" r:id="rId10"/>
    <p:sldId id="266" r:id="rId11"/>
    <p:sldId id="259" r:id="rId12"/>
    <p:sldId id="260" r:id="rId13"/>
    <p:sldId id="263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5ABD-3E81-4C7E-B7DF-4AAE0940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490B-280C-40CE-828E-A8BC11F51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676A-82DD-4F13-9B48-3A1ADAA1D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6684-04C9-4365-9D1F-A77A0D76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  <a:ea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  <a:ea typeface="ＭＳ Ｐゴシック" charset="0"/>
              </a:endParaRPr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0AB6FE-0B91-584F-AC98-FB919D0024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8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5869E-53D3-AE41-9AEA-9A04C8394D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0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9E22B-0D52-4E49-B024-4925AD3ACB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6CB97-BAA8-B542-9663-34B597E273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F6CCB-011C-4D46-B66D-73F509076F9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AA53F-ADDA-DF42-96D7-8A2C8A0689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2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0F436-B779-BA42-A615-8102934909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7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305AA-B6CC-4D63-8ACA-71B6EE07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028B6-14AA-C340-94C6-3C86202F4F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1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829B3-5C05-3C43-AD20-218E1A4B10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76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52331-46BC-274D-B7AB-BAF8F76F11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61A29-063F-2843-9A81-711DA10796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3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577858-F6A9-0348-9DBB-CFDEF886BA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2877-208C-4C4C-BD27-ABA8A7866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0DC6-E071-49C6-8D00-FF0BD6D1F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D202-9A93-4DD4-99D8-5E2345FF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49E0-B9D6-47AB-A9D3-3E65CCBE6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D183-778B-4752-A471-1A6340150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ECEB-E4F7-4615-A2F9-15416261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C70F-EA0A-4191-B2C1-A2EB51AB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4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7BB94DF-2B83-4A7A-9286-87E77F3B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B68BD57-E2DA-A244-99B6-A8C8741D954A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  <a:ea typeface="ＭＳ Ｐゴシック" charset="0"/>
                </a:endParaRPr>
              </a:p>
            </p:txBody>
          </p:sp>
        </p:grp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  <a:ea typeface="ＭＳ Ｐゴシック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  <a:ea typeface="ＭＳ Ｐゴシック" charset="0"/>
              </a:endParaRPr>
            </a:p>
          </p:txBody>
        </p:sp>
      </p:grpSp>
      <p:sp>
        <p:nvSpPr>
          <p:cNvPr id="14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8281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d/d7/Statecessions.png" TargetMode="Externa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ockets.justia.com/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pp.discoveryeducation.com/player/view/assetGuid/5C2B67B5-B559-4E5C-8B58-45920B76FBE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Thursday 3/19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1. What is a key part of Tunisia’s economy? </a:t>
            </a:r>
          </a:p>
          <a:p>
            <a:r>
              <a:rPr lang="en-US" sz="3600" dirty="0" smtClean="0"/>
              <a:t>2. Why won’t solar eclipses last forever?</a:t>
            </a:r>
          </a:p>
          <a:p>
            <a:r>
              <a:rPr lang="en-US" sz="3600" dirty="0" smtClean="0"/>
              <a:t>3. What are a person’s chances of picking a perfect NCAA March Madness bracket?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411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648200" y="762000"/>
            <a:ext cx="449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buFont typeface="Tahoma" pitchFamily="34" charset="0"/>
              <a:buAutoNum type="arabicPeriod" startAt="3"/>
            </a:pPr>
            <a:r>
              <a:rPr lang="en-US" sz="2000">
                <a:solidFill>
                  <a:srgbClr val="000000"/>
                </a:solidFill>
              </a:rPr>
              <a:t>Any disagreement between state governments winds up in federal court. </a:t>
            </a:r>
          </a:p>
          <a:p>
            <a:pPr marL="914400" lvl="1" indent="-457200">
              <a:buFont typeface="Tahoma" pitchFamily="34" charset="0"/>
              <a:buAutoNum type="arabicPeriod" startAt="3"/>
            </a:pPr>
            <a:endParaRPr lang="en-US" sz="2000" b="1">
              <a:solidFill>
                <a:srgbClr val="000000"/>
              </a:solidFill>
              <a:sym typeface="Symbol" pitchFamily="18" charset="2"/>
            </a:endParaRPr>
          </a:p>
          <a:p>
            <a:pPr marL="914400" lvl="1" indent="-457200">
              <a:buFont typeface="Tahoma" pitchFamily="34" charset="0"/>
              <a:buAutoNum type="arabicPeriod" startAt="3"/>
            </a:pPr>
            <a:r>
              <a:rPr lang="en-US" sz="2000">
                <a:solidFill>
                  <a:srgbClr val="000000"/>
                </a:solidFill>
              </a:rPr>
              <a:t>Federal courts hear lawsuits between citizens of different states. </a:t>
            </a:r>
          </a:p>
          <a:p>
            <a:pPr marL="914400" lvl="1" indent="-457200">
              <a:buFont typeface="Tahoma" pitchFamily="34" charset="0"/>
              <a:buAutoNum type="arabicPeriod" startAt="3"/>
            </a:pPr>
            <a:endParaRPr lang="en-US" sz="2000">
              <a:solidFill>
                <a:srgbClr val="000000"/>
              </a:solidFill>
            </a:endParaRPr>
          </a:p>
          <a:p>
            <a:pPr marL="914400" lvl="1" indent="-457200">
              <a:buFont typeface="Tahoma" pitchFamily="34" charset="0"/>
              <a:buAutoNum type="arabicPeriod" startAt="3"/>
            </a:pPr>
            <a:r>
              <a:rPr lang="en-US" sz="2000">
                <a:solidFill>
                  <a:srgbClr val="000000"/>
                </a:solidFill>
              </a:rPr>
              <a:t>If the U.S. government sues someone or someone sues the U.S. government, a federal court hears the case. </a:t>
            </a:r>
          </a:p>
          <a:p>
            <a:pPr marL="914400" lvl="1" indent="-457200">
              <a:buFont typeface="Tahoma" pitchFamily="34" charset="0"/>
              <a:buAutoNum type="arabicPeriod" startAt="3"/>
            </a:pPr>
            <a:endParaRPr lang="en-US" sz="2000">
              <a:solidFill>
                <a:srgbClr val="000000"/>
              </a:solidFill>
            </a:endParaRPr>
          </a:p>
          <a:p>
            <a:pPr marL="914400" lvl="1" indent="-457200">
              <a:buFont typeface="Tahoma" pitchFamily="34" charset="0"/>
              <a:buAutoNum type="arabicPeriod" startAt="3"/>
            </a:pPr>
            <a:r>
              <a:rPr lang="en-US" sz="2000">
                <a:solidFill>
                  <a:srgbClr val="000000"/>
                </a:solidFill>
              </a:rPr>
              <a:t>Federal courts hear disputes between a foreign government and either the U.S. government or an American private party.</a:t>
            </a:r>
          </a:p>
        </p:txBody>
      </p:sp>
      <p:pic>
        <p:nvPicPr>
          <p:cNvPr id="12292" name="Picture 9" descr="Image:Statecessi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42275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0" y="3048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The Federal Court  and Jurisdiction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4267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buFont typeface="Tahoma" pitchFamily="34" charset="0"/>
              <a:buAutoNum type="arabicPeriod" startAt="7"/>
            </a:pPr>
            <a:r>
              <a:rPr lang="en-US" sz="2000">
                <a:solidFill>
                  <a:srgbClr val="000000"/>
                </a:solidFill>
              </a:rPr>
              <a:t>Admiralty and maritime laws concern accidents or crimes on the high seas. </a:t>
            </a:r>
          </a:p>
          <a:p>
            <a:pPr marL="914400" lvl="1" indent="-457200">
              <a:buFont typeface="Tahoma" pitchFamily="34" charset="0"/>
              <a:buAutoNum type="arabicPeriod" startAt="7"/>
            </a:pPr>
            <a:endParaRPr lang="en-US" sz="2000" b="1">
              <a:solidFill>
                <a:srgbClr val="000000"/>
              </a:solidFill>
              <a:sym typeface="Symbol" pitchFamily="18" charset="2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Federal courts hear cases involving these laws.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Written in the Constitution</a:t>
            </a:r>
          </a:p>
          <a:p>
            <a:pPr marL="1371600" lvl="2" indent="-457200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914400" lvl="1" indent="-457200">
              <a:buFont typeface="Tahoma" pitchFamily="34" charset="0"/>
              <a:buAutoNum type="arabicPeriod" startAt="7"/>
            </a:pPr>
            <a:r>
              <a:rPr lang="en-US" sz="2000">
                <a:solidFill>
                  <a:srgbClr val="000000"/>
                </a:solidFill>
              </a:rPr>
              <a:t>Federal courts hear cases involving U.S. diplomats. </a:t>
            </a:r>
          </a:p>
        </p:txBody>
      </p:sp>
      <p:pic>
        <p:nvPicPr>
          <p:cNvPr id="13316" name="Picture 8" descr="http://www.historyoflaw.info/_images/maritimelaw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516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2286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The Federal Court  and Jurisdiction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572000" y="11430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For most of these eight areas, federal courts have exclusive jurisdiction–only they may hear and decide such cases. </a:t>
            </a:r>
          </a:p>
          <a:p>
            <a:pPr marL="344488" indent="-344488"/>
            <a:endParaRPr lang="en-US" sz="2000">
              <a:solidFill>
                <a:srgbClr val="000000"/>
              </a:solidFill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Most U.S. court cases involve state law and are tried in state courts.</a:t>
            </a:r>
          </a:p>
        </p:txBody>
      </p:sp>
      <p:pic>
        <p:nvPicPr>
          <p:cNvPr id="14340" name="Picture 8" descr="federal%20cou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148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3048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The Federal Court  and Jurisdiction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Lower Federal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559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00200" y="1143000"/>
            <a:ext cx="6172200" cy="5205413"/>
            <a:chOff x="1666" y="1139"/>
            <a:chExt cx="2925" cy="2185"/>
          </a:xfrm>
        </p:grpSpPr>
        <p:pic>
          <p:nvPicPr>
            <p:cNvPr id="5123" name="Picture 23" descr="P1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139"/>
              <a:ext cx="2925" cy="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24"/>
            <p:cNvSpPr txBox="1">
              <a:spLocks noChangeArrowheads="1"/>
            </p:cNvSpPr>
            <p:nvPr/>
          </p:nvSpPr>
          <p:spPr bwMode="auto">
            <a:xfrm>
              <a:off x="1680" y="3216"/>
              <a:ext cx="288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 i="1" smtClean="0">
                  <a:solidFill>
                    <a:srgbClr val="FFFFFF"/>
                  </a:solidFill>
                </a:rPr>
                <a:t>The Ninth U.S. Circuit Court of Appeals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60264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19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 rot="10800000" flipV="1">
            <a:off x="0" y="-25400"/>
            <a:ext cx="4572000" cy="7112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 rot="10800000" flipV="1">
            <a:off x="101600" y="76200"/>
            <a:ext cx="439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 rot="10800000" flipV="1">
            <a:off x="0" y="1047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 District Court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685800"/>
            <a:ext cx="4572000" cy="617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0" y="1143000"/>
            <a:ext cx="4572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District courts are the federal courts where trials are held and lawsuits are begun.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All states have at least one.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For all federal cases, district courts have original jurisdiction, the authority to hear the case for the first time.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</p:txBody>
      </p:sp>
      <p:pic>
        <p:nvPicPr>
          <p:cNvPr id="6151" name="Picture 15" descr="District Court-Duluth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0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 rot="10800000" flipV="1">
            <a:off x="4572000" y="-25400"/>
            <a:ext cx="4572000" cy="7112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 rot="10800000" flipV="1">
            <a:off x="4673600" y="76200"/>
            <a:ext cx="439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4572000" y="762000"/>
            <a:ext cx="4572000" cy="60960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0" y="1219200"/>
            <a:ext cx="457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District courts hear both civil and criminal cases.  </a:t>
            </a:r>
          </a:p>
          <a:p>
            <a:pPr marL="344488" indent="-344488">
              <a:buFont typeface="Arial" pitchFamily="34" charset="0"/>
              <a:buChar char="•"/>
              <a:defRPr/>
            </a:pPr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 marL="344488" indent="-344488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They are the only federal courts that involve witnesses and juries.</a:t>
            </a:r>
          </a:p>
          <a:p>
            <a:pPr marL="344488" indent="-344488">
              <a:buFont typeface="Arial" pitchFamily="34" charset="0"/>
              <a:buChar char="•"/>
              <a:defRPr/>
            </a:pPr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 marL="230188" indent="-230188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Judges are to interpret the law and determine punishments</a:t>
            </a:r>
          </a:p>
        </p:txBody>
      </p:sp>
      <p:pic>
        <p:nvPicPr>
          <p:cNvPr id="7174" name="Picture 10" descr="Court Ru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087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 rot="10800000" flipV="1">
            <a:off x="4572000" y="1524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 District Court</a:t>
            </a:r>
          </a:p>
        </p:txBody>
      </p:sp>
    </p:spTree>
    <p:extLst>
      <p:ext uri="{BB962C8B-B14F-4D97-AF65-F5344CB8AC3E}">
        <p14:creationId xmlns:p14="http://schemas.microsoft.com/office/powerpoint/2010/main" val="130457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685800"/>
            <a:ext cx="4572000" cy="617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143000"/>
            <a:ext cx="45720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687388" indent="-2301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Judges are appointed by the President with Senate approval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As a senatorial courtesy, presidents submit their nominations for judge to the senators from the nominee</a:t>
            </a:r>
            <a:r>
              <a:rPr lang="ja-JP" alt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’</a:t>
            </a: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s state. </a:t>
            </a:r>
          </a:p>
          <a:p>
            <a:pPr>
              <a:buFont typeface="Arial" charset="0"/>
              <a:buChar char="•"/>
            </a:pPr>
            <a:endParaRPr lang="en-US" sz="2000" b="1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If either senator objects, the president withdraws the name and nominates someone else.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Judges serve a life-time term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A judge can be removed only through impeachment.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 rot="10800000" flipV="1">
            <a:off x="0" y="-25400"/>
            <a:ext cx="4572000" cy="7112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 rot="10800000" flipV="1">
            <a:off x="101600" y="76200"/>
            <a:ext cx="439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pic>
        <p:nvPicPr>
          <p:cNvPr id="8198" name="Picture 10" descr="Judicial Appoin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4196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 rot="10800000" flipV="1">
            <a:off x="0" y="1524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 District Court</a:t>
            </a:r>
          </a:p>
        </p:txBody>
      </p:sp>
    </p:spTree>
    <p:extLst>
      <p:ext uri="{BB962C8B-B14F-4D97-AF65-F5344CB8AC3E}">
        <p14:creationId xmlns:p14="http://schemas.microsoft.com/office/powerpoint/2010/main" val="13058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4546600" y="0"/>
            <a:ext cx="4597400" cy="6096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4622800" y="76200"/>
            <a:ext cx="449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546600" y="76200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U.S. District Court</a:t>
            </a: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4572000" y="669925"/>
            <a:ext cx="4572000" cy="61880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72000" y="1905000"/>
            <a:ext cx="4572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U.S. Attorneys represent the government in all cases</a:t>
            </a:r>
          </a:p>
          <a:p>
            <a:pPr marL="230188" indent="-230188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 marL="344488" indent="-344488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U.S. Marshals make arrests, collect fines, and take convicted people to prison.  They protect jurors, keep order in the court, and serve subpoenas ordering people to appear in court.</a:t>
            </a:r>
          </a:p>
        </p:txBody>
      </p:sp>
      <p:pic>
        <p:nvPicPr>
          <p:cNvPr id="9223" name="Picture 2" descr="http://www.abc.net.au/reslib/200709/r184154_683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243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3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685800"/>
            <a:ext cx="4572000" cy="617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0" y="16002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Magistrates do much of the judge</a:t>
            </a:r>
            <a:r>
              <a:rPr lang="ja-JP" alt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’</a:t>
            </a: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s routine work. </a:t>
            </a:r>
          </a:p>
          <a:p>
            <a:pPr>
              <a:buFont typeface="Arial" charset="0"/>
              <a:buChar char="•"/>
            </a:pPr>
            <a:endParaRPr lang="en-US" sz="2000" b="1" smtClean="0">
              <a:solidFill>
                <a:srgbClr val="DFBA61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They hear preliminary evidence and determine whether the case should go to trial. 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They decide whether accused people should be held in jail or released on bail.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 rot="10800000" flipV="1">
            <a:off x="0" y="-25400"/>
            <a:ext cx="4572000" cy="7112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 rot="10800000" flipV="1">
            <a:off x="101600" y="76200"/>
            <a:ext cx="4394200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 rot="10800000" flipV="1">
            <a:off x="0" y="1524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 District Court</a:t>
            </a:r>
          </a:p>
        </p:txBody>
      </p:sp>
      <p:pic>
        <p:nvPicPr>
          <p:cNvPr id="10247" name="Picture 2" descr="http://media.knoxnews.com/kns/content/img/photos/2007/07/19/0720oakridge_t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8528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1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22860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Federal Court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4546600" y="0"/>
            <a:ext cx="4597400" cy="6096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622800" y="76200"/>
            <a:ext cx="449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4546600" y="76200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U.S. Appeals Court</a:t>
            </a: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4572000" y="669925"/>
            <a:ext cx="4572000" cy="61880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4572000" y="19050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People who lose in a district court often appeal to the next highest level–a U.S. court of appeals.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Appeals courts review decisions made in lower district courts.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This is appellate jurisdiction–the authority to hear a case appealed from a lower court.</a:t>
            </a:r>
          </a:p>
        </p:txBody>
      </p:sp>
      <p:pic>
        <p:nvPicPr>
          <p:cNvPr id="11271" name="Picture 21" descr="Supreme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098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9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4597400" cy="6096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6200" y="76200"/>
            <a:ext cx="449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76200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U.S. Appeals Court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685800"/>
            <a:ext cx="4572000" cy="617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0" y="1003300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Each of the 12 U.S. courts of appeals covers a particular geographic area called a circuit.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A thirteenth appeals court, the Court of Appeals for the Federal Circuit, has nationwide jurisdiction.</a:t>
            </a:r>
          </a:p>
          <a:p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Appeals courts do not hold trials.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Instead, a panel of judges reviews the case records and listens to arguments from lawyers on both sides.</a:t>
            </a:r>
          </a:p>
        </p:txBody>
      </p:sp>
      <p:pic>
        <p:nvPicPr>
          <p:cNvPr id="12295" name="Picture 19" descr="District Cou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6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2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193_MAP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0225"/>
          </a:xfrm>
        </p:spPr>
      </p:pic>
    </p:spTree>
    <p:extLst>
      <p:ext uri="{BB962C8B-B14F-4D97-AF65-F5344CB8AC3E}">
        <p14:creationId xmlns:p14="http://schemas.microsoft.com/office/powerpoint/2010/main" val="186203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46600" y="0"/>
            <a:ext cx="4597400" cy="6096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622800" y="76200"/>
            <a:ext cx="449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46600" y="76200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U.S. Appeals Court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572000" y="685800"/>
            <a:ext cx="4572000" cy="617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4724400" y="762000"/>
            <a:ext cx="4419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Appeals courts do not decide guilt or innocence or which side should win a suit. </a:t>
            </a:r>
            <a:endParaRPr lang="en-US" sz="20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3 options for rulings: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Uphold: confirm lower court’s decision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Overturn: reverse the previous court’s decision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Remand: send the case back down to a lower court for retrial</a:t>
            </a:r>
            <a:endParaRPr lang="en-US" sz="20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endParaRPr lang="en-US" sz="2000" b="1" dirty="0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They rule only on whether the original trial was fair and protected the person</a:t>
            </a:r>
            <a:r>
              <a:rPr lang="ja-JP" alt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’</a:t>
            </a: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 rights. 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Most appeals court decisions are final. 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few cases are appealed to the Supreme Court.</a:t>
            </a:r>
          </a:p>
        </p:txBody>
      </p:sp>
      <p:pic>
        <p:nvPicPr>
          <p:cNvPr id="14343" name="Picture 10" descr="Appeal Court ju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2672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95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4597400" cy="609600"/>
          </a:xfrm>
          <a:prstGeom prst="rect">
            <a:avLst/>
          </a:prstGeom>
          <a:solidFill>
            <a:srgbClr val="B2B2B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6200" y="76200"/>
            <a:ext cx="44958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76200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000000"/>
                </a:solidFill>
                <a:latin typeface="Tahoma" charset="0"/>
                <a:cs typeface="Tahoma" charset="0"/>
              </a:rPr>
              <a:t>U.S. Appeals Court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685800"/>
            <a:ext cx="4572000" cy="6172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0" y="1447800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One appellate judge writes an opinion that explains the legal thinking behind the court</a:t>
            </a:r>
            <a:r>
              <a:rPr lang="ja-JP" alt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’</a:t>
            </a: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s decision in the case. </a:t>
            </a:r>
          </a:p>
          <a:p>
            <a:pPr>
              <a:buFont typeface="Arial" charset="0"/>
              <a:buChar char="•"/>
            </a:pPr>
            <a:endParaRPr lang="en-US" sz="2000" smtClean="0">
              <a:solidFill>
                <a:srgbClr val="FFFFFF"/>
              </a:solidFill>
              <a:latin typeface="Tahoma" charset="0"/>
              <a:cs typeface="Tahoma" charset="0"/>
              <a:sym typeface="Symbol" charset="0"/>
            </a:endParaRPr>
          </a:p>
          <a:p>
            <a:pPr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ahoma" charset="0"/>
                <a:cs typeface="Tahoma" charset="0"/>
              </a:rPr>
              <a:t>The opinion sets a precedent or model for other judges to follow in making their own decisions on similar cases.</a:t>
            </a:r>
          </a:p>
        </p:txBody>
      </p:sp>
      <p:pic>
        <p:nvPicPr>
          <p:cNvPr id="15367" name="Picture 2" descr="http://www.jefflandlaw.com/images/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838200"/>
            <a:ext cx="5029200" cy="5681663"/>
            <a:chOff x="2160" y="912"/>
            <a:chExt cx="2064" cy="2833"/>
          </a:xfrm>
        </p:grpSpPr>
        <p:pic>
          <p:nvPicPr>
            <p:cNvPr id="5123" name="Picture 21" descr="P19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912"/>
              <a:ext cx="1978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Text Box 22"/>
            <p:cNvSpPr txBox="1">
              <a:spLocks noChangeArrowheads="1"/>
            </p:cNvSpPr>
            <p:nvPr/>
          </p:nvSpPr>
          <p:spPr bwMode="auto">
            <a:xfrm>
              <a:off x="2160" y="3534"/>
              <a:ext cx="2064" cy="21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i="1"/>
                <a:t>Japanese Americans were locked up in internment camps during World War II.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1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0" y="0"/>
            <a:ext cx="4572000" cy="685641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Equal Justice For All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6858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goal of the legal system is equal justice under the law. </a:t>
            </a:r>
          </a:p>
          <a:p>
            <a:pPr marL="344488" indent="-344488"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sym typeface="Symbol" pitchFamily="18" charset="2"/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This goal is difficult to achieve.</a:t>
            </a:r>
          </a:p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All accused people have the right to a public trial and a lawyer. </a:t>
            </a:r>
          </a:p>
          <a:p>
            <a:pPr marL="344488" indent="-344488"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sym typeface="Symbol" pitchFamily="18" charset="2"/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If they cannot afford a lawyer, the court will appoint and pay for one. </a:t>
            </a:r>
          </a:p>
          <a:p>
            <a:pPr marL="344488" indent="-344488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Accused people are considered innocent until proven guilty.  </a:t>
            </a:r>
          </a:p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They may ask for a review of their case if they think the court has made a mistake. </a:t>
            </a:r>
          </a:p>
          <a:p>
            <a:pPr marL="344488" indent="-344488"/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9" name="Picture 14" descr="http://www.multilingualpros.com/statics/Justice-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641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0" y="1524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The Federal Court Systems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0" y="68580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Article III established a national Supreme Court and gave Congress the power to establish lower federal courts. </a:t>
            </a:r>
          </a:p>
          <a:p>
            <a:pPr marL="344488" indent="-344488"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sym typeface="Symbol" pitchFamily="18" charset="2"/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Judiciary Act of 1789 established federal district courts and circuit courts of appeal.</a:t>
            </a:r>
          </a:p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Over the years, Congress set up three levels in the federal court system–district courts at the bottom, appeals courts in the middle, and the Supreme Court at the top. </a:t>
            </a:r>
          </a:p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Each state also has its own laws and court system.</a:t>
            </a:r>
          </a:p>
        </p:txBody>
      </p:sp>
      <p:pic>
        <p:nvPicPr>
          <p:cNvPr id="7173" name="Picture 12" descr="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4196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197_CHAR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229225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4572000" cy="685641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9906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sym typeface="Symbol" pitchFamily="18" charset="2"/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Each district court has at least 2 judges. </a:t>
            </a:r>
          </a:p>
          <a:p>
            <a:pPr marL="344488" indent="-344488"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sym typeface="Symbol" pitchFamily="18" charset="2"/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Each appeals court has 6 to 27 judges. </a:t>
            </a:r>
          </a:p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Supreme Court has 9 justices.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2286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Judges</a:t>
            </a:r>
          </a:p>
        </p:txBody>
      </p:sp>
      <p:pic>
        <p:nvPicPr>
          <p:cNvPr id="9221" name="Picture 4" descr="http://www.nced.uscourts.gov/images/w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902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91356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0" y="517525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Jurisdiction is a court’s authority to hear and decide cases. </a:t>
            </a:r>
          </a:p>
          <a:p>
            <a:pPr marL="114300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Original Jurisdiction</a:t>
            </a:r>
          </a:p>
          <a:p>
            <a:pPr marL="571500" lvl="1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This belongs to the court which has the initial authority to hear a case</a:t>
            </a:r>
          </a:p>
          <a:p>
            <a:pPr marL="114300" indent="-114300" eaLnBrk="1" hangingPunct="1">
              <a:spcBef>
                <a:spcPct val="50000"/>
              </a:spcBef>
              <a:defRPr/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  <a:p>
            <a:pPr marL="114300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Exclusive Jurisdiction</a:t>
            </a:r>
          </a:p>
          <a:p>
            <a:pPr marL="571500" lvl="1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This means that jurisdiction belongs to only one group</a:t>
            </a:r>
          </a:p>
          <a:p>
            <a:pPr marL="114300" indent="-114300" eaLnBrk="1" hangingPunct="1">
              <a:spcBef>
                <a:spcPct val="50000"/>
              </a:spcBef>
              <a:defRPr/>
            </a:pPr>
            <a:endParaRPr lang="en-US" sz="2000" dirty="0">
              <a:solidFill>
                <a:schemeClr val="accent2"/>
              </a:solidFill>
              <a:latin typeface="+mn-lt"/>
            </a:endParaRPr>
          </a:p>
          <a:p>
            <a:pPr marL="114300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Concurrent Jurisdiction</a:t>
            </a:r>
          </a:p>
          <a:p>
            <a:pPr marL="571500" lvl="1" indent="-1143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This means that a case can be heard in one of several courts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572000" y="1524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Jurisdiction</a:t>
            </a:r>
          </a:p>
        </p:txBody>
      </p:sp>
      <p:pic>
        <p:nvPicPr>
          <p:cNvPr id="10245" name="Picture 10" descr="http://www.cadivorcelaw.com/images/Military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270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0"/>
            <a:ext cx="4572000" cy="685641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99060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sym typeface="Symbol" pitchFamily="18" charset="2"/>
            </a:endParaRPr>
          </a:p>
          <a:p>
            <a:pPr marL="344488" indent="-344488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Constitution gives federal courts jurisdiction over eight kinds of cases. </a:t>
            </a:r>
          </a:p>
          <a:p>
            <a:pPr marL="344488" indent="-344488">
              <a:buFont typeface="Arial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914400" lvl="1" indent="-457200">
              <a:buFont typeface="Tahoma" pitchFamily="34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If the law in question applies to the U.S. Constitution, a federal court hears the case. </a:t>
            </a:r>
          </a:p>
          <a:p>
            <a:pPr marL="914400" lvl="1" indent="-457200">
              <a:buFont typeface="Tahoma" pitchFamily="34" charset="0"/>
              <a:buAutoNum type="arabicPeriod"/>
            </a:pPr>
            <a:endParaRPr lang="en-US" sz="2000">
              <a:solidFill>
                <a:srgbClr val="000000"/>
              </a:solidFill>
            </a:endParaRPr>
          </a:p>
          <a:p>
            <a:pPr marL="914400" lvl="1" indent="-457200">
              <a:buFont typeface="Tahoma" pitchFamily="34" charset="0"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Federal courts hear cases involving violation of federal laws.</a:t>
            </a:r>
          </a:p>
        </p:txBody>
      </p:sp>
      <p:pic>
        <p:nvPicPr>
          <p:cNvPr id="11268" name="Picture 14" descr="http://www.championas.com/graphics/stop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5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2286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  <a:cs typeface="Arial" charset="0"/>
              </a:rPr>
              <a:t>The Federal Court  and Jurisdiction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2514</TotalTime>
  <Words>990</Words>
  <Application>Microsoft Macintosh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Curtain Call</vt:lpstr>
      <vt:lpstr>Stream</vt:lpstr>
      <vt:lpstr>Bell Work, Thursday 3/19</vt:lpstr>
      <vt:lpstr>  Federal Court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Federal Courts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11</cp:revision>
  <dcterms:created xsi:type="dcterms:W3CDTF">2005-07-15T15:51:54Z</dcterms:created>
  <dcterms:modified xsi:type="dcterms:W3CDTF">2015-03-19T12:09:12Z</dcterms:modified>
</cp:coreProperties>
</file>