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32"/>
  </p:handoutMasterIdLst>
  <p:sldIdLst>
    <p:sldId id="286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364D-FD87-354D-AFFD-24CA2D1DEADA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C2A4-15B9-7E4E-A0C6-7859CEFC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2DE05-9CAC-3F43-B02A-84BF87CD7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4542-1495-BA42-8B70-571FC7DAD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CBF4D-8E41-3243-9D9D-55C320621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Times New Roman" pitchFamily="-109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Times New Roman" pitchFamily="-109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45CB15-8542-0B4C-937B-10AC3A76CB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0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CAA01-4767-F649-9F6E-0926501ACBD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22C6D-59D7-2148-9B60-3084F42DFA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E028E-7016-E540-8044-326206CF7A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E1296-D452-9845-90BB-77ECAC982C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4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66F99-FB15-B54E-88F8-0374906CDF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6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CBC3D-9A0A-0343-A9DD-3DF21EC0D5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00B04-A58E-D34D-8205-0BBDF2D6D9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A327D-65CD-604D-A7E8-EF616F9C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EB46D-700C-3145-9848-E7288EC150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8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77191-02D6-614E-AAE5-265E616F3F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DDC0B-B7C7-6A40-B570-8CA4F39EE5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1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15C1-AF02-A74D-8AA9-DDAEA08537E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5691D-B61D-3D4E-8054-A95EBBC05D6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0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3F0F-B9CB-1E4B-BBD8-EC035AA5F3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B3544-69AC-F946-B819-C8B8B9EBA80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F599B-CA8F-0946-B45F-27B74B80D48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0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CA5A-DC0E-8D45-99BF-ACB0C1A30F4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9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5C86-5367-0D47-8476-9F97E97A207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57AF-3E0C-1A4A-AD70-7D58F63BD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E296A-E349-B949-A321-28EDE8A4CB2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C7EB1-7E12-DC45-81DC-54127179EAD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69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C1B1-8684-2F4E-B8E9-3013E6DB9F9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A8DA8-2EA1-8E4C-B23A-2B5E74189C8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B2D2A-CBE3-B047-96E5-C236C9367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F5250-8BD2-E742-AA23-D0C856903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ADE1F-7661-B943-B196-812DC81BF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074AD-E5B2-0441-A896-BCB6757FC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FCA96-E61A-F745-B127-8DBDB75F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98C13-BCAE-A842-9E0D-9F64C1833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EBF4A0-2811-0048-8523-79DAA3C5691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84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84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8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Times New Roman" pitchFamily="-109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solidFill>
                  <a:srgbClr val="FFFFFF"/>
                </a:solidFill>
                <a:latin typeface="Times New Roman" pitchFamily="-109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EC0A80A-76C4-9C4F-B8AC-025011C446F3}" type="slidenum">
              <a:rPr lang="en-US">
                <a:solidFill>
                  <a:srgbClr val="FFFFFF"/>
                </a:solidFill>
                <a:latin typeface="Arial" pitchFamily="-109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80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09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6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09" charset="2"/>
        <a:buChar char="n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22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3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23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23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23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3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3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F901490-DC07-6342-AB55-BD83AF17E97A}" type="slidenum">
              <a:rPr lang="en-US">
                <a:solidFill>
                  <a:srgbClr val="EAEAEA"/>
                </a:solidFill>
                <a:latin typeface="Arial" pitchFamily="-109" charset="0"/>
              </a:rPr>
              <a:pPr/>
              <a:t>‹#›</a:t>
            </a:fld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494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-109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09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-109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brillig.com/debt_clock/" TargetMode="External"/><Relationship Id="rId3" Type="http://schemas.openxmlformats.org/officeDocument/2006/relationships/hyperlink" Target="http://www.cbsnews.com/stories/2010/11/18/eveningnews/main7068036.shtml?tag=contentMain;contentBod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neilperkin.typepad.com/.shared/image.html?/photos/uncategorized/2007/06/19/death_and_taxes.png" TargetMode="Externa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neilperkin.typepad.com/.shared/image.html?/photos/uncategorized/2007/06/19/death_and_taxes.png" TargetMode="Externa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http://player.discoveryeducation.com/index.cfm?guidAssetId=7255B8B5-2861-4D3E-98B6-44624F3BAD5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http://player.discoveryeducation.com/index.cfm?guidAssetId=BD95FEC5-252D-471A-9240-3DA615D919A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ereyinstitute.org/courses/American%20Government/course%20files/multimedia/lesson26/explore/l26_t02_xp1a.htm" TargetMode="External"/><Relationship Id="rId4" Type="http://schemas.openxmlformats.org/officeDocument/2006/relationships/hyperlink" Target="http://www.montereyinstitute.org/courses/American%20Government/course%20files/multimedia/lesson26/explore/l26_t02_xp1b.htm" TargetMode="External"/><Relationship Id="rId5" Type="http://schemas.openxmlformats.org/officeDocument/2006/relationships/hyperlink" Target="http://www.washingtonpost.com/blogs/federal-eye/wp/2013/02/06/u-s-postal-service-to-halt-saturday-mail-starting-august-1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app.discoveryeducation.com/player/view/assetGuid/8785DEED-137B-454E-9887-AC6975E31D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Tuesday 3/17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1. How many islands make up Vanuatu?</a:t>
            </a:r>
          </a:p>
          <a:p>
            <a:r>
              <a:rPr lang="en-US" sz="4000" dirty="0" smtClean="0"/>
              <a:t>2. How many chemical weapons does the US plan to destroy?</a:t>
            </a:r>
          </a:p>
          <a:p>
            <a:r>
              <a:rPr lang="en-US" sz="4000" dirty="0" smtClean="0"/>
              <a:t>3. What cities turn their rivers green for Saint Patrick’s Day?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629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4099" name="AutoShape 9"/>
          <p:cNvSpPr>
            <a:spLocks noChangeArrowheads="1"/>
          </p:cNvSpPr>
          <p:nvPr/>
        </p:nvSpPr>
        <p:spPr bwMode="auto">
          <a:xfrm>
            <a:off x="304800" y="304800"/>
            <a:ext cx="3962400" cy="624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353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Bureaucracy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74650" y="747713"/>
            <a:ext cx="37401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U.S. population has grown to over 300 million people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Need for larger and larger government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citizens demand greater services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government involved in more areas than ever before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Bureaucracy / Civil Service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those people who work permanently for the government</a:t>
            </a:r>
          </a:p>
        </p:txBody>
      </p:sp>
      <p:pic>
        <p:nvPicPr>
          <p:cNvPr id="4102" name="Picture 20" descr="Bureaucracy-Red T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97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4876800" y="304800"/>
            <a:ext cx="3962400" cy="617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5230813" y="304800"/>
            <a:ext cx="353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Red Tape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953000" y="822325"/>
            <a:ext cx="3886200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</a:rPr>
              <a:t>Red Tape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</a:rPr>
              <a:t>This refers to the </a:t>
            </a:r>
            <a:r>
              <a:rPr lang="en-US" dirty="0">
                <a:solidFill>
                  <a:srgbClr val="FF0000"/>
                </a:solidFill>
                <a:latin typeface="Arial" pitchFamily="-109" charset="0"/>
              </a:rPr>
              <a:t>extra hassle and paperwork </a:t>
            </a:r>
            <a:r>
              <a:rPr lang="en-US" dirty="0">
                <a:solidFill>
                  <a:srgbClr val="000000"/>
                </a:solidFill>
                <a:latin typeface="Arial" pitchFamily="-109" charset="0"/>
              </a:rPr>
              <a:t>that is required to get things done in a bureaucracy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</a:rPr>
              <a:t>Why is Red Tape needed?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</a:rPr>
              <a:t>Although a hassle, the procedures which cause red tape also reduce the number of decision makers in the bureaucracy. This hopefully creates a system which is absolutely equal for all involved.</a:t>
            </a:r>
          </a:p>
          <a:p>
            <a:pPr marL="228600" indent="-228600" eaLnBrk="1" hangingPunct="1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-109" charset="0"/>
            </a:endParaRPr>
          </a:p>
        </p:txBody>
      </p:sp>
      <p:pic>
        <p:nvPicPr>
          <p:cNvPr id="6150" name="Picture 13" descr="http://bp2.blogger.com/_VoNsOPsBsXw/SD8dP6HOSKI/AAAAAAAAALk/iUBfo6qS05I/s320/00227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4160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10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304800" y="304800"/>
            <a:ext cx="3962400" cy="617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353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Spoils System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304800" y="685800"/>
            <a:ext cx="40386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Presidents have the responsibility of appointing many people to lead the executive departments and agencies.</a:t>
            </a:r>
          </a:p>
          <a:p>
            <a:pPr marL="630238" lvl="1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Current Administrations have over 2,000 positions to lead the bureaucracy</a:t>
            </a:r>
          </a:p>
          <a:p>
            <a:pPr marL="173038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173038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Who would President’s choose to fill these positions?</a:t>
            </a:r>
          </a:p>
          <a:p>
            <a:pPr marL="630238" lvl="1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party members, advisors, supporters</a:t>
            </a:r>
          </a:p>
          <a:p>
            <a:pPr marL="173038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173038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Spoils System—Patronage</a:t>
            </a:r>
          </a:p>
          <a:p>
            <a:pPr marL="630238" lvl="1" indent="-17303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gave government positions as political rewards. This often led to graft and corruption.</a:t>
            </a:r>
          </a:p>
        </p:txBody>
      </p:sp>
      <p:pic>
        <p:nvPicPr>
          <p:cNvPr id="7174" name="Picture 13" descr="http://www.graphicwitness.org/group/nastw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29670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12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8195" name="AutoShape 12"/>
          <p:cNvSpPr>
            <a:spLocks noChangeArrowheads="1"/>
          </p:cNvSpPr>
          <p:nvPr/>
        </p:nvSpPr>
        <p:spPr bwMode="auto">
          <a:xfrm>
            <a:off x="4876800" y="304800"/>
            <a:ext cx="3962400" cy="617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5230813" y="304800"/>
            <a:ext cx="353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Civil Service System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876800" y="685800"/>
            <a:ext cx="39624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Attempts to end the Spoils System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citizens began to tire of the corrupt government in the late 1800’s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Pendleton </a:t>
            </a: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Act, 1883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also called the merit system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sets up a commission to determine the availability of certain government positions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Civil Service Commission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set up a testing procedure to give jobs to the most qualified applicants</a:t>
            </a:r>
          </a:p>
        </p:txBody>
      </p:sp>
      <p:pic>
        <p:nvPicPr>
          <p:cNvPr id="8198" name="Picture 18" descr="postal ex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790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9" descr="Exam study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191000"/>
            <a:ext cx="18288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46482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-109" charset="0"/>
                <a:hlinkClick r:id=""/>
              </a:rPr>
              <a:t>Sample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-109" charset="0"/>
                <a:hlinkClick r:id=""/>
              </a:rPr>
              <a:t>Questions</a:t>
            </a:r>
            <a:endParaRPr lang="en-US" dirty="0">
              <a:solidFill>
                <a:srgbClr val="FFFFFF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2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Government Revenue and Expenditures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962400"/>
            <a:ext cx="1941557" cy="523220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EEF9F1"/>
                </a:solidFill>
                <a:latin typeface="Arial" pitchFamily="-109" charset="0"/>
                <a:hlinkClick r:id="rId2"/>
              </a:rPr>
              <a:t>Debt Clock</a:t>
            </a:r>
            <a:endParaRPr lang="en-US" sz="2800" dirty="0">
              <a:solidFill>
                <a:srgbClr val="EEF9F1"/>
              </a:solidFill>
              <a:latin typeface="Arial" pitchFamily="-109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276600" y="48006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  <a:latin typeface="Arial" pitchFamily="-109" charset="0"/>
                <a:hlinkClick r:id="rId3"/>
              </a:rPr>
              <a:t>14 Million in Debt</a:t>
            </a:r>
            <a:endParaRPr lang="en-US" sz="2800" dirty="0">
              <a:solidFill>
                <a:srgbClr val="EAEAEA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9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Fiscal Policy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16002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Fiscal policy is government policy that attempts to influence the direction of the economy through changes in government taxes, or through some spending</a:t>
            </a: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</p:txBody>
      </p:sp>
      <p:pic>
        <p:nvPicPr>
          <p:cNvPr id="4102" name="Picture 2" descr="http://www.cartoonstock.com/lowres/hsc1236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52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343400" y="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Budgets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0" y="593725"/>
            <a:ext cx="4572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Budgets are a plan for spending the government’s money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Revenue or receipts-- Economic term for the money that is received 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Expenditures-- Economic term for the money that is spent 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Most budgets are one year budgets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fiscal year</a:t>
            </a:r>
          </a:p>
        </p:txBody>
      </p:sp>
      <p:pic>
        <p:nvPicPr>
          <p:cNvPr id="5126" name="Picture 2" descr="Death_and_tax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476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08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ath_and_tax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2027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85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Budgets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74612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Drafting a budget is a long process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The Executive branch prepares most of the budget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Expenditures are often based upon the President’s goals</a:t>
            </a:r>
          </a:p>
        </p:txBody>
      </p:sp>
      <p:pic>
        <p:nvPicPr>
          <p:cNvPr id="7174" name="Picture 8" descr="Taxation---Bud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11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7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86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86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Budgets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593725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Budgets must be passed by the legislative branch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Serves as a check on the government’s spending power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Goals of Congressmen may conflict with budget proposals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Final version is often a series of compromises</a:t>
            </a:r>
          </a:p>
        </p:txBody>
      </p:sp>
      <p:pic>
        <p:nvPicPr>
          <p:cNvPr id="8198" name="Picture 8" descr="Pork Barrel Proje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114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7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Independent Agencies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Sources of Revenue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593725"/>
            <a:ext cx="4343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Taxes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All Tax bills must begin in House of Representatives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Cannot tax interstate trade or exports</a:t>
            </a:r>
          </a:p>
          <a:p>
            <a:pPr marL="230188" indent="-230188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User fees</a:t>
            </a:r>
          </a:p>
          <a:p>
            <a:pPr marL="230188" indent="-230188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Tariffs</a:t>
            </a:r>
          </a:p>
          <a:p>
            <a:pPr marL="230188" indent="-230188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Fines</a:t>
            </a:r>
          </a:p>
          <a:p>
            <a:pPr marL="230188" indent="-230188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Government bonds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</p:txBody>
      </p:sp>
      <p:pic>
        <p:nvPicPr>
          <p:cNvPr id="9222" name="Picture 6" descr="MMj0395692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75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Taxation Principles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304800"/>
            <a:ext cx="4572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Progressive Tax-- Tax that is based on the ability of a person to pay and people who make more money  pay a greater percentage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Example-Income tax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 Regressive Tax-- Tax that is paid on an equal percentage by everyone---can be unfair to those with less of a disposable income 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Example-Sales tax</a:t>
            </a:r>
          </a:p>
          <a:p>
            <a:pPr marL="687388" lvl="1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Proportional Tax-- Tax whose burden is applied equally to the poor and to the wealthy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Example-Property tax</a:t>
            </a:r>
          </a:p>
        </p:txBody>
      </p:sp>
      <p:pic>
        <p:nvPicPr>
          <p:cNvPr id="10246" name="Picture 8" descr="Tax Brack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2672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4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Types of Taxes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517525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Personal Income Tax provides most of the Federal Revenue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Taxes based on Taxable Income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Exemptions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Deductions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Tax Returns must be filed with the IRS-Internal Revenue Service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Corporate Income Tax</a:t>
            </a: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 -</a:t>
            </a: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a tax levied by various jurisdictions on the profits made by companies or associations.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</p:txBody>
      </p:sp>
      <p:pic>
        <p:nvPicPr>
          <p:cNvPr id="12294" name="Picture 8" descr="W-2 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63638"/>
            <a:ext cx="42672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1143000"/>
            <a:ext cx="4572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Estate tax--paid upon the transfer of property through inheritance</a:t>
            </a:r>
          </a:p>
          <a:p>
            <a:pPr lvl="1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Excise tax--charged on the production and consumption of goods and services (telephone, gas, cigarettes, alcohol)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Sometimes called a luxury tax</a:t>
            </a:r>
          </a:p>
          <a:p>
            <a:pPr lvl="1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Tariffs--tax on imports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Encourages Americans to purchase domestic goods</a:t>
            </a:r>
          </a:p>
          <a:p>
            <a:pPr marL="230188" indent="-230188"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Types of Taxes</a:t>
            </a:r>
          </a:p>
        </p:txBody>
      </p:sp>
      <p:pic>
        <p:nvPicPr>
          <p:cNvPr id="13318" name="Picture 7" descr="Excise T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3434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53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Non-Tax Revenue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74612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Fines--penalties for breaking laws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Government bonds--a government issued certificate purchased by an individual or corporation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Allows the government to borrow money on the promise to repay plus interest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User Fees—fees paid to use of many public services and facilities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National Parks</a:t>
            </a:r>
          </a:p>
          <a:p>
            <a:pPr lvl="1">
              <a:lnSpc>
                <a:spcPct val="90000"/>
              </a:lnSpc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Statue of Liberty</a:t>
            </a:r>
          </a:p>
        </p:txBody>
      </p:sp>
      <p:pic>
        <p:nvPicPr>
          <p:cNvPr id="14342" name="Picture 4" descr="http://www.fdrs.org/graphics/real_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4278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6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Expenditures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3716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Revenue is limited, so government must make choices about spending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Setting priorities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Political Party goals</a:t>
            </a:r>
          </a:p>
        </p:txBody>
      </p:sp>
      <p:pic>
        <p:nvPicPr>
          <p:cNvPr id="15366" name="Picture 9" descr="Budget Defic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3100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12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Expenditures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0" y="669925"/>
            <a:ext cx="4572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Expenses change each year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Most larges expenses change very little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Social Security, National Defense, Medicare, and Interest on National Debt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Comic Sans MS" pitchFamily="-109" charset="0"/>
              </a:rPr>
              <a:t>-</a:t>
            </a:r>
          </a:p>
        </p:txBody>
      </p:sp>
      <p:pic>
        <p:nvPicPr>
          <p:cNvPr id="16390" name="Picture 17" descr="http://www.cbpp.org/4-20-07tax2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532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8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Budget Deficits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669925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Limited Revenues, but unlimited places to spend money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Some spending is actually borrowed money to pay for expenses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Bonds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When the government’s expenditures are more than their revenues there is a budget deficit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Deficit spending adds to the national debt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When the government’s revenues are more than their expenditures, there is a budget surplus</a:t>
            </a: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</p:txBody>
      </p:sp>
      <p:pic>
        <p:nvPicPr>
          <p:cNvPr id="17414" name="Picture 9" descr="National De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57375"/>
            <a:ext cx="4419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1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EAEAEA"/>
              </a:solidFill>
              <a:latin typeface="Arial" pitchFamily="-109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EAEAEA"/>
                </a:solidFill>
                <a:latin typeface="Arial" pitchFamily="-109" charset="0"/>
              </a:rPr>
              <a:t>Balancing Budgets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0" y="669925"/>
            <a:ext cx="45720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Balanced Budget-- Idea that a budget should never spend more money than it has received 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The federal government is not required to have a balanced budget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EAEAEA"/>
                </a:solidFill>
                <a:latin typeface="Arial" pitchFamily="-109" charset="0"/>
              </a:rPr>
              <a:t>Federal Government has a history of high budget deficits since the 1980’s leading to a high national debt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EAEAEA"/>
              </a:solidFill>
              <a:latin typeface="Arial" pitchFamily="-109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solidFill>
                <a:srgbClr val="EAEAEA"/>
              </a:solidFill>
              <a:latin typeface="Comic Sans MS" pitchFamily="-109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solidFill>
                  <a:srgbClr val="EAEAEA"/>
                </a:solidFill>
                <a:latin typeface="Comic Sans MS" pitchFamily="-109" charset="0"/>
              </a:rPr>
              <a:t>-</a:t>
            </a:r>
          </a:p>
        </p:txBody>
      </p:sp>
      <p:pic>
        <p:nvPicPr>
          <p:cNvPr id="18438" name="Picture 8" descr="Public De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52800"/>
            <a:ext cx="44196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Balanced Bud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19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8"/>
          <p:cNvSpPr>
            <a:spLocks noChangeArrowheads="1"/>
          </p:cNvSpPr>
          <p:nvPr/>
        </p:nvSpPr>
        <p:spPr bwMode="auto">
          <a:xfrm>
            <a:off x="0" y="0"/>
            <a:ext cx="4446588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4099" name="AutoShape 9"/>
          <p:cNvSpPr>
            <a:spLocks noChangeArrowheads="1"/>
          </p:cNvSpPr>
          <p:nvPr/>
        </p:nvSpPr>
        <p:spPr bwMode="auto">
          <a:xfrm>
            <a:off x="0" y="0"/>
            <a:ext cx="4446588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0" y="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Independent Agencies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0" y="517525"/>
            <a:ext cx="44196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15 Executive Departments handle only a portion of the government’s functions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Special parts of government were formed to meet special needs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Three types: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Executive Agencies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Regulatory Commissions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Government Corporations</a:t>
            </a:r>
          </a:p>
        </p:txBody>
      </p:sp>
      <p:pic>
        <p:nvPicPr>
          <p:cNvPr id="4102" name="Picture 20" descr="Bloated Bureaucra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343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8"/>
          <p:cNvSpPr>
            <a:spLocks noChangeArrowheads="1"/>
          </p:cNvSpPr>
          <p:nvPr/>
        </p:nvSpPr>
        <p:spPr bwMode="auto">
          <a:xfrm>
            <a:off x="4572000" y="0"/>
            <a:ext cx="4572000" cy="69342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5123" name="AutoShape 19"/>
          <p:cNvSpPr>
            <a:spLocks noChangeArrowheads="1"/>
          </p:cNvSpPr>
          <p:nvPr/>
        </p:nvSpPr>
        <p:spPr bwMode="auto">
          <a:xfrm>
            <a:off x="4572000" y="0"/>
            <a:ext cx="4572000" cy="69342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Text Box 20"/>
          <p:cNvSpPr txBox="1">
            <a:spLocks noChangeArrowheads="1"/>
          </p:cNvSpPr>
          <p:nvPr/>
        </p:nvSpPr>
        <p:spPr bwMode="auto">
          <a:xfrm>
            <a:off x="4516438" y="0"/>
            <a:ext cx="477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Executive Agencies</a:t>
            </a:r>
          </a:p>
        </p:txBody>
      </p:sp>
      <p:sp>
        <p:nvSpPr>
          <p:cNvPr id="5125" name="Text Box 21"/>
          <p:cNvSpPr txBox="1">
            <a:spLocks noChangeArrowheads="1"/>
          </p:cNvSpPr>
          <p:nvPr/>
        </p:nvSpPr>
        <p:spPr bwMode="auto">
          <a:xfrm>
            <a:off x="4572000" y="533400"/>
            <a:ext cx="45720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These are agencies that are under the direct control of the Presidency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Social Security Administration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	oversees pension system for elderly and disabled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Central Intelligence Agency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in charge of collecting and interpreting information about foreign nations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Small Business Administration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promotes the growth of small business</a:t>
            </a:r>
          </a:p>
        </p:txBody>
      </p:sp>
      <p:pic>
        <p:nvPicPr>
          <p:cNvPr id="5126" name="Picture 25" descr="http://s3.amazonaws.com/mmc-digi-beta-production/assets/1650/social_security_626_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457201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FDR Signs the Social Security Act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ChangeArrowheads="1"/>
          </p:cNvSpPr>
          <p:nvPr/>
        </p:nvSpPr>
        <p:spPr bwMode="auto">
          <a:xfrm>
            <a:off x="0" y="0"/>
            <a:ext cx="4470400" cy="6905625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0" y="0"/>
            <a:ext cx="4470400" cy="6905625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0" y="0"/>
            <a:ext cx="467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Executive Agencies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0" y="517525"/>
            <a:ext cx="4572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NASA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created to develop and administer the nation’s space program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National Foundation on the Arts and Humanities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created to promote the growth of the arts 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Environmental Protection Agency-EPA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enforces environmental protection laws 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Commission on Civil Rights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6150" name="Picture 12" descr="E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3338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5334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Agencies and Contemporary Issues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7171" name="AutoShape 1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4516438" y="0"/>
            <a:ext cx="477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Regulatory Commissions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572000" y="458788"/>
            <a:ext cx="4572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These groups are given powers to regulate or control a certain industry or activity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Federal Reserve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controls the nation’s system of banks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Federal Trade Commission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regulates the affairs of  businesses to ensure fair business practices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National Transportation Safety Board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oversees the investigation of transportation accidents and affairs 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6242050" y="550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000">
              <a:latin typeface="Comic Sans MS" pitchFamily="-84" charset="0"/>
            </a:endParaRPr>
          </a:p>
        </p:txBody>
      </p:sp>
      <p:pic>
        <p:nvPicPr>
          <p:cNvPr id="7175" name="Picture 15" descr="Specimen - $10,000 Federal Reserve N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4958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0" y="0"/>
            <a:ext cx="477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Regulatory Commissions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0" y="454025"/>
            <a:ext cx="45720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Securities and Exchange Commission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regulates the activities of the Stock Market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Federal Communications Commission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regulates the telecommunication industries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National Labor Relations Board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oversees the practices of labor unions and employers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19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Consumer Product Safety Commission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oversees the safety of products sold to the public</a:t>
            </a:r>
          </a:p>
        </p:txBody>
      </p:sp>
      <p:pic>
        <p:nvPicPr>
          <p:cNvPr id="8198" name="Picture 12" descr="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7200"/>
            <a:ext cx="2286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ra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cell ph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219200"/>
            <a:ext cx="1724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84" charset="0"/>
            </a:endParaRPr>
          </a:p>
        </p:txBody>
      </p:sp>
      <p:sp>
        <p:nvSpPr>
          <p:cNvPr id="9219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516438" y="0"/>
            <a:ext cx="477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Government Corporations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572000" y="517525"/>
            <a:ext cx="4572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Government Corporations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government agencies that are operated and run as though they were a profit oriented business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Usually these are groups that provide a service to the public but want to do so at a minimal cost to the government’s budget constraints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U.S. Postal Service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AMTRAK</a:t>
            </a:r>
          </a:p>
        </p:txBody>
      </p:sp>
      <p:pic>
        <p:nvPicPr>
          <p:cNvPr id="9222" name="Picture 19" descr="http://blogs.jsonline.com/blogs/piblog/USPS%20tru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403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724400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U.S. Postal Timeline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334000"/>
            <a:ext cx="18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U.S Postal Chart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252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Postal Mail Plans to </a:t>
            </a:r>
          </a:p>
          <a:p>
            <a:pPr algn="ctr"/>
            <a:r>
              <a:rPr lang="en-US" dirty="0" smtClean="0">
                <a:hlinkClick r:id="rId5"/>
              </a:rPr>
              <a:t>Stop Mail on Saturdays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Federal Bureaucracy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4267200"/>
            <a:ext cx="314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-109" charset="0"/>
                <a:hlinkClick r:id="rId2"/>
              </a:rPr>
              <a:t>Roots of Bureaucracy</a:t>
            </a:r>
            <a:endParaRPr lang="en-US" sz="2400" dirty="0">
              <a:solidFill>
                <a:srgbClr val="FFFFFF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85720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1573</TotalTime>
  <Words>1092</Words>
  <Application>Microsoft Macintosh PowerPoint</Application>
  <PresentationFormat>On-screen Show (4:3)</PresentationFormat>
  <Paragraphs>223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Shimmer</vt:lpstr>
      <vt:lpstr>Refined</vt:lpstr>
      <vt:lpstr>Fading Grid</vt:lpstr>
      <vt:lpstr>Bell Work, Tuesday 3/17</vt:lpstr>
      <vt:lpstr>Independent Agencies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Bureaucracy</vt:lpstr>
      <vt:lpstr>PowerPoint Presentation</vt:lpstr>
      <vt:lpstr>PowerPoint Presentation</vt:lpstr>
      <vt:lpstr>PowerPoint Presentation</vt:lpstr>
      <vt:lpstr>PowerPoint Presentation</vt:lpstr>
      <vt:lpstr>Government Revenue and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14</cp:revision>
  <cp:lastPrinted>2015-03-16T18:09:20Z</cp:lastPrinted>
  <dcterms:created xsi:type="dcterms:W3CDTF">2013-03-01T03:19:52Z</dcterms:created>
  <dcterms:modified xsi:type="dcterms:W3CDTF">2015-03-17T12:03:01Z</dcterms:modified>
</cp:coreProperties>
</file>