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2" r:id="rId3"/>
    <p:sldId id="256" r:id="rId4"/>
    <p:sldId id="263" r:id="rId5"/>
    <p:sldId id="264" r:id="rId6"/>
    <p:sldId id="257" r:id="rId7"/>
    <p:sldId id="258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40331F-2BE7-1E4C-8A88-DA7C31AF29E9}" type="datetimeFigureOut">
              <a:rPr lang="en-US"/>
              <a:pPr/>
              <a:t>3/13/15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E70EC0-1C1C-124D-940E-C0CC83AB2B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1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8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alibri" pitchFamily="-8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Calibri" pitchFamily="-8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C5EED-98FF-0641-B0FE-5136F9D18E3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DE51E-6B19-744C-AFDA-3CF1C9BB5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9BEB0-ACB7-1642-8A82-6C49C6482A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E968E-0576-1048-B62D-1D2D859705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55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55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2BE14-AD84-D04C-9DB6-EDE5E148AE7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6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3C016-D0AB-F846-B2B8-CF262A80BF1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4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94BD-5258-7A40-A85C-788A10DDF9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35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21669-B240-E149-9D44-81DB67258F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69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1FF0-F506-A74F-A0A6-C08BB4511F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90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B425-4421-8649-B0C2-22876E9232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77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ECDD-9186-084B-85B2-486CE7509A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99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50A8A-E9A4-C44B-AAA8-F4457F537EC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9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15E55-A810-654D-8776-D8F49C2E84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F231-8466-6848-92AE-3E812E5DF3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75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EC4F-E916-9346-B2D1-2D1256716C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39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B62D0-840B-C34E-9060-E6A4E4A6B6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1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865C7-66BB-A94E-AE78-E6CB996B3A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3F73C-B7EC-8346-8C67-97FDEB1CAA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71437-EF88-3D40-99AF-E8B0329D02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11961-E4CF-E84E-9115-1A86663674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2A379-95A2-F246-9DEA-A5CC7C03FF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09CAD-03C6-3946-A995-7543533DDB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2D98C-6162-3F4F-AD30-E3747716EC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DB6FE72-E885-B14A-9B8B-D8390D198E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3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-84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84" charset="2"/>
        <a:buChar char="n"/>
        <a:defRPr sz="2500">
          <a:solidFill>
            <a:schemeClr val="tx2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84" charset="2"/>
        <a:buChar char="p"/>
        <a:defRPr sz="2200">
          <a:solidFill>
            <a:schemeClr val="tx2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84" charset="2"/>
        <a:buChar char="n"/>
        <a:defRPr sz="2000">
          <a:solidFill>
            <a:schemeClr val="tx2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84" charset="2"/>
        <a:buChar char="o"/>
        <a:defRPr sz="2000">
          <a:solidFill>
            <a:schemeClr val="tx2"/>
          </a:solidFill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331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1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2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3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5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6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7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8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9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0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1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2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3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4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5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6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7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8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9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0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1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2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53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6B38D03-F6FE-B443-AB78-54FBF1F5B4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53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53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53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53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23260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ＭＳ Ｐゴシック" pitchFamily="-84" charset="-128"/>
          <a:cs typeface="ＭＳ Ｐゴシック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ＭＳ Ｐゴシック" pitchFamily="-84" charset="-128"/>
          <a:cs typeface="ＭＳ Ｐゴシック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ＭＳ Ｐゴシック" pitchFamily="-84" charset="-128"/>
          <a:cs typeface="ＭＳ Ｐゴシック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ＭＳ Ｐゴシック" pitchFamily="-84" charset="-128"/>
          <a:cs typeface="ＭＳ Ｐゴシック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-84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84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-84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84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-84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app.discoveryeducation.com/player/view/assetGuid/8FAB3F68-A710-4416-A2EE-9F94B51802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9/US-OfficeOfScienceAndTechnologyPolicy-2003Seal.svg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whitehouse.gov/administration/eop" TargetMode="External"/><Relationship Id="rId3" Type="http://schemas.openxmlformats.org/officeDocument/2006/relationships/hyperlink" Target="http://player.discoveryeducation.com/index.cfm?guidAssetId=471C0641-4158-487A-91A9-F5D7036435B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Executive Offices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Executive Departments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971800" y="4343400"/>
            <a:ext cx="2994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FFFF"/>
                </a:solidFill>
                <a:hlinkClick r:id="rId2"/>
              </a:rPr>
              <a:t>The Presidential Cabinet</a:t>
            </a: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71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flowChartProcess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0"/>
            <a:ext cx="4572000" cy="51435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6343650"/>
            <a:ext cx="4572000" cy="51435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0" y="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Departments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0" y="898525"/>
            <a:ext cx="457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Part of the Executive Branch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15 Different Departments who are responsible for different areas of government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Each department is led by a </a:t>
            </a:r>
            <a:r>
              <a:rPr lang="en-US" sz="2000" dirty="0" smtClean="0">
                <a:solidFill>
                  <a:srgbClr val="000000"/>
                </a:solidFill>
              </a:rPr>
              <a:t>Secretary except the Justice Department  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 Justice Department is led by the Attorney General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All Secretaries make up an advisory group known as the Cabinet</a:t>
            </a:r>
          </a:p>
        </p:txBody>
      </p:sp>
      <p:pic>
        <p:nvPicPr>
          <p:cNvPr id="14343" name="Picture 17" descr="Chief Executive-Cabi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905000"/>
            <a:ext cx="42672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479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935788"/>
          </a:xfrm>
          <a:prstGeom prst="flowChartProcess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0" y="0"/>
            <a:ext cx="4572000" cy="51435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572000" y="6343650"/>
            <a:ext cx="4572000" cy="51435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408488" y="0"/>
            <a:ext cx="4735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State Department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572000" y="641350"/>
            <a:ext cx="4572000" cy="56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0000"/>
                </a:solidFill>
                <a:latin typeface="Comic Sans MS" pitchFamily="-84" charset="0"/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1789)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FFFF"/>
                </a:solidFill>
              </a:rPr>
              <a:t>Plans </a:t>
            </a:r>
            <a:r>
              <a:rPr lang="en-US" dirty="0">
                <a:solidFill>
                  <a:srgbClr val="FFFFFF"/>
                </a:solidFill>
              </a:rPr>
              <a:t>the nation’s foreign policy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goals of the U.S. towards foreign</a:t>
            </a:r>
            <a:r>
              <a:rPr lang="en-US" dirty="0" smtClean="0">
                <a:solidFill>
                  <a:srgbClr val="000000"/>
                </a:solidFill>
              </a:rPr>
              <a:t> Sets up </a:t>
            </a:r>
            <a:r>
              <a:rPr lang="en-US" dirty="0" smtClean="0">
                <a:solidFill>
                  <a:srgbClr val="FFFFFF"/>
                </a:solidFill>
              </a:rPr>
              <a:t>Embassies</a:t>
            </a:r>
            <a:r>
              <a:rPr lang="en-US" dirty="0" smtClean="0">
                <a:solidFill>
                  <a:srgbClr val="000000"/>
                </a:solidFill>
              </a:rPr>
              <a:t> in foreign nations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embassies are our government’s representatives in foreign nations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Sets up </a:t>
            </a:r>
            <a:r>
              <a:rPr lang="en-US" dirty="0" smtClean="0">
                <a:solidFill>
                  <a:srgbClr val="FFFFFF"/>
                </a:solidFill>
              </a:rPr>
              <a:t>Consulates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Government offices that are set up to help Americans in foreign nations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Issues </a:t>
            </a:r>
            <a:r>
              <a:rPr lang="en-US" i="1" dirty="0" smtClean="0">
                <a:solidFill>
                  <a:srgbClr val="FFFFFF"/>
                </a:solidFill>
              </a:rPr>
              <a:t>Visas</a:t>
            </a:r>
            <a:r>
              <a:rPr lang="en-US" dirty="0" smtClean="0">
                <a:solidFill>
                  <a:srgbClr val="000000"/>
                </a:solidFill>
              </a:rPr>
              <a:t> to foreigners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foreigner’s permission to visit the U.S.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Issues </a:t>
            </a:r>
            <a:r>
              <a:rPr lang="en-US" i="1" dirty="0" smtClean="0">
                <a:solidFill>
                  <a:srgbClr val="FFFFFF"/>
                </a:solidFill>
              </a:rPr>
              <a:t>Passports</a:t>
            </a:r>
            <a:r>
              <a:rPr lang="en-US" dirty="0" smtClean="0">
                <a:solidFill>
                  <a:srgbClr val="000000"/>
                </a:solidFill>
              </a:rPr>
              <a:t> to citizens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identification for nations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U.S</a:t>
            </a:r>
            <a:r>
              <a:rPr lang="en-US" dirty="0">
                <a:solidFill>
                  <a:srgbClr val="000000"/>
                </a:solidFill>
              </a:rPr>
              <a:t>. citizens in foreign nations</a:t>
            </a:r>
          </a:p>
        </p:txBody>
      </p:sp>
      <p:pic>
        <p:nvPicPr>
          <p:cNvPr id="15367" name="Picture 9" descr="Sec State Powell and UN Sec 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42672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52400" y="4953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</a:rPr>
              <a:t>Former UN leader Koffi Annan and Secretary of State Colin Powell</a:t>
            </a:r>
          </a:p>
        </p:txBody>
      </p:sp>
    </p:spTree>
    <p:extLst>
      <p:ext uri="{BB962C8B-B14F-4D97-AF65-F5344CB8AC3E}">
        <p14:creationId xmlns:p14="http://schemas.microsoft.com/office/powerpoint/2010/main" val="370702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0" y="0"/>
            <a:ext cx="4595813" cy="6856413"/>
          </a:xfrm>
          <a:prstGeom prst="flowChartProcess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0"/>
            <a:ext cx="4595813" cy="5080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6350000"/>
            <a:ext cx="4595813" cy="5080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0" y="0"/>
            <a:ext cx="459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Treasury Department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76200" y="669925"/>
            <a:ext cx="42672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(1789)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sz="2000" dirty="0" smtClean="0">
                <a:solidFill>
                  <a:srgbClr val="FFFFFF"/>
                </a:solidFill>
              </a:rPr>
              <a:t>Collects </a:t>
            </a:r>
            <a:r>
              <a:rPr lang="en-US" sz="2000" dirty="0">
                <a:solidFill>
                  <a:srgbClr val="FFFFFF"/>
                </a:solidFill>
              </a:rPr>
              <a:t>and Spends all the nations tax money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IRS-Internal Revenue Service</a:t>
            </a:r>
          </a:p>
          <a:p>
            <a:pPr marL="1143000" lvl="2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collects U.S. </a:t>
            </a:r>
            <a:r>
              <a:rPr lang="en-US" sz="2000" dirty="0">
                <a:solidFill>
                  <a:srgbClr val="FFFFFF"/>
                </a:solidFill>
              </a:rPr>
              <a:t>taxes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Bureau of Mint, Printing and Engraving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Bureau of Public Debt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	borrows the money used by the government to operate deficits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Alcohol and Tobacco Tax Agency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dirty="0">
              <a:solidFill>
                <a:srgbClr val="000000"/>
              </a:solidFill>
              <a:latin typeface="Comic Sans MS" pitchFamily="-84" charset="0"/>
            </a:endParaRPr>
          </a:p>
        </p:txBody>
      </p:sp>
      <p:pic>
        <p:nvPicPr>
          <p:cNvPr id="16391" name="Picture 9" descr="Treasurt De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828800"/>
            <a:ext cx="43434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345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4572000" y="0"/>
            <a:ext cx="4572000" cy="6889750"/>
          </a:xfrm>
          <a:prstGeom prst="flowChartProcess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0" y="0"/>
            <a:ext cx="4572000" cy="509588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572000" y="6348413"/>
            <a:ext cx="4572000" cy="509587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572000" y="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Defense Department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4572000" y="533400"/>
            <a:ext cx="457200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(1947---formerly the Dept of War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228600" indent="-228600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FFFF"/>
                </a:solidFill>
              </a:rPr>
              <a:t>Protects </a:t>
            </a:r>
            <a:r>
              <a:rPr lang="en-US" dirty="0">
                <a:solidFill>
                  <a:srgbClr val="FFFFFF"/>
                </a:solidFill>
              </a:rPr>
              <a:t>the Nation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Three Branches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Army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Navy / Marines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Air Force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Each branch is led by a civilian </a:t>
            </a: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28600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Joint Chiefs of Staff</a:t>
            </a:r>
          </a:p>
          <a:p>
            <a:pPr marL="685800" lvl="1" indent="-228600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Group made up of the highest ranking officers in each of the military branches who advise the President on military matters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7415" name="Picture 9" descr="Joint Chief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" y="1143000"/>
            <a:ext cx="4333875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818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" y="233363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Administration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1143000"/>
            <a:ext cx="36576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Administration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General term applied to those people who work the closest to the President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The Administration is in charge of the very large Federal Bureaucracy that works for the Office of the President</a:t>
            </a:r>
          </a:p>
        </p:txBody>
      </p:sp>
      <p:pic>
        <p:nvPicPr>
          <p:cNvPr id="5126" name="Picture 15" descr="Executive Offices Seal-O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5334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6" descr="Bush Administr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72000"/>
            <a:ext cx="283210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103313" y="1374775"/>
            <a:ext cx="2116137" cy="608013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  <a:latin typeface="Times New Roman" pitchFamily="-84" charset="0"/>
              </a:rPr>
              <a:t>President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862638" y="1400175"/>
            <a:ext cx="1900237" cy="608013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Times New Roman" pitchFamily="-84" charset="0"/>
              </a:rPr>
              <a:t>Congress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0663" y="2576513"/>
            <a:ext cx="1817687" cy="1836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Executive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Office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of the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President</a:t>
            </a:r>
            <a:endParaRPr lang="en-US" sz="2400">
              <a:solidFill>
                <a:srgbClr val="000000"/>
              </a:solidFill>
              <a:latin typeface="Times New Roman" pitchFamily="-84" charset="0"/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-84" charset="0"/>
              </a:rPr>
              <a:t>(Ex: OMB, NSC)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246313" y="4992688"/>
            <a:ext cx="4652962" cy="7413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Government Corporations</a:t>
            </a:r>
            <a:endParaRPr lang="en-US" sz="2400">
              <a:solidFill>
                <a:srgbClr val="000000"/>
              </a:solidFill>
              <a:latin typeface="Times New Roman" pitchFamily="-84" charset="0"/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-84" charset="0"/>
              </a:rPr>
              <a:t>(Ex: Amtrack, Postal Service)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7035800" y="2584450"/>
            <a:ext cx="1920875" cy="14716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Independent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Regulatory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Commissions</a:t>
            </a:r>
            <a:endParaRPr lang="en-US" sz="2400">
              <a:solidFill>
                <a:srgbClr val="000000"/>
              </a:solidFill>
              <a:latin typeface="Times New Roman" pitchFamily="-84" charset="0"/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-84" charset="0"/>
              </a:rPr>
              <a:t>(Ex: FCC, SEC)</a:t>
            </a:r>
            <a:endParaRPr lang="en-US" sz="2400">
              <a:solidFill>
                <a:srgbClr val="000000"/>
              </a:solidFill>
              <a:latin typeface="Times New Roman" pitchFamily="-84" charset="0"/>
            </a:endParaRP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1185863" y="2014538"/>
            <a:ext cx="981075" cy="593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2166938" y="2032000"/>
            <a:ext cx="1203325" cy="830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2151063" y="1998663"/>
            <a:ext cx="3419475" cy="8461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2166938" y="2030413"/>
            <a:ext cx="5689600" cy="560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H="1">
            <a:off x="3436938" y="2049463"/>
            <a:ext cx="3405187" cy="8128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H="1">
            <a:off x="5757863" y="2047875"/>
            <a:ext cx="1049337" cy="7969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 rot="115567">
            <a:off x="6788150" y="2044700"/>
            <a:ext cx="1084263" cy="53181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4779963" y="2840038"/>
            <a:ext cx="1927225" cy="15621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Independent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Executive 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Agencies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-84" charset="0"/>
              </a:rPr>
              <a:t>(Ex: CIA, NASA)</a:t>
            </a:r>
            <a:r>
              <a:rPr lang="en-US" sz="2400" b="1">
                <a:solidFill>
                  <a:schemeClr val="bg2"/>
                </a:solidFill>
                <a:latin typeface="Times New Roman" pitchFamily="-84" charset="0"/>
              </a:rPr>
              <a:t> 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2382838" y="2846388"/>
            <a:ext cx="2041525" cy="11064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Cabinet</a:t>
            </a:r>
          </a:p>
          <a:p>
            <a:pPr algn="ctr"/>
            <a:r>
              <a:rPr lang="en-US" sz="2400" b="1">
                <a:solidFill>
                  <a:srgbClr val="000000"/>
                </a:solidFill>
                <a:latin typeface="Times New Roman" pitchFamily="-84" charset="0"/>
              </a:rPr>
              <a:t>Departments</a:t>
            </a:r>
            <a:endParaRPr lang="en-US" sz="2400">
              <a:solidFill>
                <a:srgbClr val="000000"/>
              </a:solidFill>
              <a:latin typeface="Times New Roman" pitchFamily="-84" charset="0"/>
            </a:endParaRPr>
          </a:p>
          <a:p>
            <a:pPr algn="ctr"/>
            <a:r>
              <a:rPr lang="en-US">
                <a:solidFill>
                  <a:srgbClr val="000000"/>
                </a:solidFill>
                <a:latin typeface="Times New Roman" pitchFamily="-84" charset="0"/>
              </a:rPr>
              <a:t>(Ex: State, Defense)</a:t>
            </a:r>
            <a:endParaRPr lang="en-US" sz="2400">
              <a:solidFill>
                <a:srgbClr val="000000"/>
              </a:solidFill>
              <a:latin typeface="Times New Roman" pitchFamily="-84" charset="0"/>
            </a:endParaRPr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>
            <a:off x="2184400" y="1998663"/>
            <a:ext cx="119063" cy="297973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6824663" y="1998663"/>
            <a:ext cx="15875" cy="299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2" name="WordArt 19"/>
          <p:cNvSpPr>
            <a:spLocks noChangeArrowheads="1" noChangeShapeType="1" noTextEdit="1"/>
          </p:cNvSpPr>
          <p:nvPr/>
        </p:nvSpPr>
        <p:spPr bwMode="auto">
          <a:xfrm>
            <a:off x="2743200" y="381000"/>
            <a:ext cx="388620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Federal Bureaucracy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7738" y="247650"/>
            <a:ext cx="7364412" cy="500063"/>
          </a:xfrm>
        </p:spPr>
        <p:txBody>
          <a:bodyPr/>
          <a:lstStyle/>
          <a:p>
            <a:pPr algn="ctr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 of the Federal Bureaucracy</a:t>
            </a:r>
            <a:endParaRPr lang="en-US" sz="28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55688" y="801688"/>
          <a:ext cx="7191375" cy="516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hoto Editor Photo" r:id="rId4" imgW="4667902" imgH="5191850" progId="">
                  <p:embed/>
                </p:oleObj>
              </mc:Choice>
              <mc:Fallback>
                <p:oleObj name="Photo Editor Photo" r:id="rId4" imgW="4667902" imgH="519185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801688"/>
                        <a:ext cx="7191375" cy="516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74663" y="6138863"/>
            <a:ext cx="8669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Times New Roman" pitchFamily="-84" charset="0"/>
              </a:rPr>
              <a:t>Source: www.edmonds.wednet.edu/mths/ClassActivities/ Brzovic/policeymakersChapters12-16/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AutoShape 5"/>
          <p:cNvSpPr>
            <a:spLocks noChangeArrowheads="1"/>
          </p:cNvSpPr>
          <p:nvPr/>
        </p:nvSpPr>
        <p:spPr bwMode="auto">
          <a:xfrm>
            <a:off x="4876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029200" y="233363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ea typeface="Arial" pitchFamily="-84" charset="0"/>
                <a:cs typeface="Arial" pitchFamily="-84" charset="0"/>
              </a:rPr>
              <a:t>White House Staff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105400" y="614363"/>
            <a:ext cx="36576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White House Staff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Those people who work directly with the President in the White House Complex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Chief of Staff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Person who works closest to the President and serves as the main advisor to the President 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Press Secretary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Person who works closely with the media on behalf of the President</a:t>
            </a:r>
            <a:r>
              <a:rPr lang="en-US" sz="2000"/>
              <a:t> </a:t>
            </a:r>
          </a:p>
        </p:txBody>
      </p:sp>
      <p:pic>
        <p:nvPicPr>
          <p:cNvPr id="7174" name="Picture 8" descr="Press Secretary--Scott McClell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3657600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Bush-Card-Chen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76600"/>
            <a:ext cx="35814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233363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OMB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57200" y="838200"/>
            <a:ext cx="3657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Office of Budget and Management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Separate Office whose job is to prepare the Federal Budget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Budget prepared according to the goals set forth by the President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Budget must then be approved and/or changed by Congress</a:t>
            </a:r>
          </a:p>
        </p:txBody>
      </p:sp>
      <p:pic>
        <p:nvPicPr>
          <p:cNvPr id="8198" name="Picture 7" descr="Federal Budget 2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95400"/>
            <a:ext cx="4267200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4876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162550" y="233363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National Security Council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105400" y="766763"/>
            <a:ext cx="3657600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Small Group whose job is to discuss and advise the President on issues of National Security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Members usually include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President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Vice-President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Secretary of State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Secretary of Defense</a:t>
            </a:r>
          </a:p>
          <a:p>
            <a:pPr marL="687388" lvl="1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Chief of Staff</a:t>
            </a:r>
          </a:p>
        </p:txBody>
      </p:sp>
      <p:pic>
        <p:nvPicPr>
          <p:cNvPr id="9222" name="Picture 8" descr="National Security Advis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3600"/>
            <a:ext cx="4114800" cy="323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304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233363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Other Offices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974725"/>
            <a:ext cx="3657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Economic Advisors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Science and Technology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Administration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U.S. Trade Representatives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Policy Dev</a:t>
            </a:r>
            <a:r>
              <a:rPr lang="en-US" sz="2000">
                <a:solidFill>
                  <a:srgbClr val="000000"/>
                </a:solidFill>
                <a:latin typeface="Comic Sans MS" pitchFamily="-84" charset="0"/>
              </a:rPr>
              <a:t>elopment</a:t>
            </a:r>
          </a:p>
        </p:txBody>
      </p:sp>
      <p:pic>
        <p:nvPicPr>
          <p:cNvPr id="10246" name="Picture 9" descr="Image:US-OfficeOfScienceAndTechnologyPolicy-2003Seal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371600"/>
            <a:ext cx="403860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4876800" y="233363"/>
            <a:ext cx="3962400" cy="6319837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62550" y="233363"/>
            <a:ext cx="354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Executive Departments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105400" y="690563"/>
            <a:ext cx="36576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These offices still complete only a small part of the executive branches work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As of 2013 there are 15 separate departments and many independent agencies to complete the executive branches work</a:t>
            </a: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endParaRPr lang="en-US" sz="2000">
              <a:solidFill>
                <a:srgbClr val="000000"/>
              </a:solidFill>
            </a:endParaRPr>
          </a:p>
          <a:p>
            <a:pPr marL="230188" indent="-230188" eaLnBrk="1" hangingPunct="1">
              <a:spcBef>
                <a:spcPct val="50000"/>
              </a:spcBef>
              <a:buFont typeface="Arial" pitchFamily="-84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All of these are also under the control of the President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0" y="4267200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hlinkClick r:id="rId2"/>
              </a:rPr>
              <a:t>Executive Office of the President Web Site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209800"/>
            <a:ext cx="3991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The Executive Office of the President</a:t>
            </a:r>
          </a:p>
          <a:p>
            <a:pPr algn="ctr"/>
            <a:r>
              <a:rPr lang="en-US" dirty="0" smtClean="0">
                <a:hlinkClick r:id="rId3"/>
              </a:rPr>
              <a:t> and the Vice Presidency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1185</TotalTime>
  <Words>536</Words>
  <Application>Microsoft Macintosh PowerPoint</Application>
  <PresentationFormat>On-screen Show (4:3)</PresentationFormat>
  <Paragraphs>121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Cascade</vt:lpstr>
      <vt:lpstr>Digital Dots</vt:lpstr>
      <vt:lpstr>Photo Editor Photo</vt:lpstr>
      <vt:lpstr>Executive Offices</vt:lpstr>
      <vt:lpstr>PowerPoint Presentation</vt:lpstr>
      <vt:lpstr>PowerPoint Presentation</vt:lpstr>
      <vt:lpstr>Organization of the Federal Bureaucracy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Executive Departments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Amanda Gilchrist</cp:lastModifiedBy>
  <cp:revision>11</cp:revision>
  <dcterms:created xsi:type="dcterms:W3CDTF">2013-03-01T00:56:19Z</dcterms:created>
  <dcterms:modified xsi:type="dcterms:W3CDTF">2015-03-13T11:48:17Z</dcterms:modified>
</cp:coreProperties>
</file>