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4" r:id="rId3"/>
    <p:sldId id="263" r:id="rId4"/>
    <p:sldId id="258" r:id="rId5"/>
    <p:sldId id="257" r:id="rId6"/>
    <p:sldId id="256" r:id="rId7"/>
    <p:sldId id="267" r:id="rId8"/>
    <p:sldId id="265" r:id="rId9"/>
    <p:sldId id="262" r:id="rId10"/>
    <p:sldId id="259" r:id="rId11"/>
    <p:sldId id="266" r:id="rId12"/>
    <p:sldId id="268" r:id="rId13"/>
    <p:sldId id="269" r:id="rId14"/>
    <p:sldId id="260" r:id="rId15"/>
    <p:sldId id="261" r:id="rId16"/>
    <p:sldId id="270" r:id="rId17"/>
    <p:sldId id="272" r:id="rId18"/>
    <p:sldId id="271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-8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-8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-8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-8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-8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Garamond" pitchFamily="-8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Garamond" pitchFamily="-8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Garamond" pitchFamily="-8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Garamond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328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18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18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18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18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18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18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18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18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18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18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18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18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18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18" charset="0"/>
              </a:endParaRPr>
            </a:p>
          </p:txBody>
        </p:sp>
      </p:grpSp>
      <p:sp>
        <p:nvSpPr>
          <p:cNvPr id="1640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40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4FF6E-ACA1-D748-8F0F-C5AD483F9E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61EE58-B29D-7946-BC3B-9ED7BF2A00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90961-D9B1-5444-A469-03DBE22B1C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029FB05-E20B-5247-8543-283DC30952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C7EC8-FCDE-C942-8357-EA467C8A21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BECC6-C467-D246-BF23-4F6120DD05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88680F-1A15-804D-BDCE-B9428D359F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D45681-9D9B-C54B-859B-8912AB1F40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87DB6F-3EE5-CE49-8ACB-25452ED657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2EB6C-7389-2742-9100-A8342967E3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394A11-441A-A94A-9D54-10DD10218E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467880-98C2-7C4D-930E-3CE02483BE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4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18" charset="0"/>
              </a:endParaRPr>
            </a:p>
          </p:txBody>
        </p:sp>
        <p:sp>
          <p:nvSpPr>
            <p:cNvPr id="15365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18" charset="0"/>
              </a:endParaRPr>
            </a:p>
          </p:txBody>
        </p:sp>
        <p:sp>
          <p:nvSpPr>
            <p:cNvPr id="1536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18" charset="0"/>
              </a:endParaRPr>
            </a:p>
          </p:txBody>
        </p:sp>
        <p:sp>
          <p:nvSpPr>
            <p:cNvPr id="15367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18" charset="0"/>
              </a:endParaRPr>
            </a:p>
          </p:txBody>
        </p:sp>
        <p:sp>
          <p:nvSpPr>
            <p:cNvPr id="15368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18" charset="0"/>
              </a:endParaRPr>
            </a:p>
          </p:txBody>
        </p:sp>
        <p:sp>
          <p:nvSpPr>
            <p:cNvPr id="15369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18" charset="0"/>
              </a:endParaRPr>
            </a:p>
          </p:txBody>
        </p:sp>
        <p:sp>
          <p:nvSpPr>
            <p:cNvPr id="15370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18" charset="0"/>
              </a:endParaRPr>
            </a:p>
          </p:txBody>
        </p:sp>
        <p:sp>
          <p:nvSpPr>
            <p:cNvPr id="15371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18" charset="0"/>
              </a:endParaRPr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18" charset="0"/>
              </a:endParaRPr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18" charset="0"/>
              </a:endParaRPr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18" charset="0"/>
              </a:endParaRPr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18" charset="0"/>
              </a:endParaRPr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18" charset="0"/>
              </a:endParaRPr>
            </a:p>
          </p:txBody>
        </p:sp>
        <p:sp>
          <p:nvSpPr>
            <p:cNvPr id="15377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18" charset="0"/>
              </a:endParaRPr>
            </a:p>
          </p:txBody>
        </p:sp>
      </p:grpSp>
      <p:sp>
        <p:nvSpPr>
          <p:cNvPr id="1537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7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538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0F410ED-2133-8B4B-B2D5-91A65EE9B3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38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8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8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8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8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hyperlink" Target="https://www.youtube.com/watch?v=ok_VQ8I7g6I&amp;feature=relate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hyperlink" Target="http://www.youtube.com/watch?v=JEB9hWYMpA0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hyperlink" Target="http://app.discoveryeducation.com/player/view/assetGuid/A2066FE2-7A0A-4F55-90FE-6899F1478C47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hyperlink" Target="http://www.montereyinstitute.org/courses/American%20Government/course%20files/multimedia/lesson19/explore/l19_t02_xp2.htm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hyperlink" Target="http://www.youtube.com/watch?v=3uxhzO2xab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youtube.com/watch?v=I_AL1Xn6UYM" TargetMode="External"/><Relationship Id="rId3" Type="http://schemas.openxmlformats.org/officeDocument/2006/relationships/hyperlink" Target="https://www.youtube.com/watch?v=Vvy0wRLD5s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bin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http://www.hippocampus.org/History%20&amp;%20Government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coolaggregator.files.wordpress.com/2008/07/george-washington-picture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hyperlink" Target="http://www.history.com/shows/america-the-story-of-us/videos/obama-makes-history%23obama-makes-history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coolaggregator.files.wordpress.com/2008/07/jfkjohnjohn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hyperlink" Target="http://www.history.com/topics/presidential-elections/videos%23ask-history-electoral-colle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Work, Wednesday 3/11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What type of government does Iran have?</a:t>
            </a:r>
          </a:p>
          <a:p>
            <a:r>
              <a:rPr lang="en-US" sz="4000" dirty="0" smtClean="0"/>
              <a:t>Listening to 100 decibels of sound for how long can be unsafe.</a:t>
            </a:r>
          </a:p>
          <a:p>
            <a:r>
              <a:rPr lang="en-US" sz="4000" dirty="0" smtClean="0"/>
              <a:t>List 2 occupations that still use typewriters today.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89081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ChangeArrowheads="1"/>
          </p:cNvSpPr>
          <p:nvPr/>
        </p:nvSpPr>
        <p:spPr bwMode="auto">
          <a:xfrm>
            <a:off x="4648200" y="0"/>
            <a:ext cx="4495800" cy="6858000"/>
          </a:xfrm>
          <a:prstGeom prst="rect">
            <a:avLst/>
          </a:prstGeom>
          <a:solidFill>
            <a:srgbClr val="B2B2B2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1" name="Text Box 11"/>
          <p:cNvSpPr txBox="1">
            <a:spLocks noChangeArrowheads="1"/>
          </p:cNvSpPr>
          <p:nvPr/>
        </p:nvSpPr>
        <p:spPr bwMode="auto">
          <a:xfrm>
            <a:off x="4572000" y="762000"/>
            <a:ext cx="4572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  <a:sym typeface="Symbol" pitchFamily="-84" charset="2"/>
              </a:rPr>
              <a:t>As a result, candidates focus their campaign on states with the most electoral votes.  </a:t>
            </a:r>
          </a:p>
          <a:p>
            <a:pPr marL="344488" indent="-344488">
              <a:buFontTx/>
              <a:buChar char="•"/>
            </a:pPr>
            <a:endParaRPr lang="en-US" sz="24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  <a:sym typeface="Symbol" pitchFamily="-84" charset="2"/>
            </a:endParaRPr>
          </a:p>
          <a:p>
            <a:pPr marL="344488" indent="-344488">
              <a:buFontTx/>
              <a:buChar char="•"/>
            </a:pPr>
            <a:r>
              <a:rPr lang="en-US" sz="2400" b="1">
                <a:latin typeface="Arial" pitchFamily="-84" charset="0"/>
                <a:ea typeface="Arial" pitchFamily="-84" charset="0"/>
                <a:cs typeface="Arial" pitchFamily="-84" charset="0"/>
                <a:sym typeface="Symbol" pitchFamily="-84" charset="2"/>
              </a:rPr>
              <a:t>It takes 270 of the 538 electoral votes to win</a:t>
            </a:r>
            <a:r>
              <a:rPr lang="en-US" sz="24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  <a:sym typeface="Symbol" pitchFamily="-84" charset="2"/>
              </a:rPr>
              <a:t>.</a:t>
            </a:r>
          </a:p>
          <a:p>
            <a:pPr marL="344488" indent="-344488">
              <a:buFontTx/>
              <a:buChar char="•"/>
            </a:pPr>
            <a:endParaRPr lang="en-US" sz="24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  <a:sym typeface="Symbol" pitchFamily="-84" charset="2"/>
            </a:endParaRPr>
          </a:p>
          <a:p>
            <a:pPr marL="344488" indent="-344488"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The media announces the winner the evening of the election. </a:t>
            </a:r>
          </a:p>
          <a:p>
            <a:pPr marL="344488" indent="-344488">
              <a:buFontTx/>
              <a:buChar char="•"/>
            </a:pPr>
            <a:endParaRPr lang="en-US" sz="24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  <a:sym typeface="Symbol" pitchFamily="-84" charset="2"/>
            </a:endParaRPr>
          </a:p>
          <a:p>
            <a:pPr marL="344488" indent="-344488"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However, the outcome is not official until the Electoral College casts ballots and Congress counts them.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black">
          <a:xfrm>
            <a:off x="5562600" y="0"/>
            <a:ext cx="274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Electing a President </a:t>
            </a:r>
          </a:p>
        </p:txBody>
      </p:sp>
      <p:pic>
        <p:nvPicPr>
          <p:cNvPr id="12293" name="Picture 15" descr="http://myskitch.com/irsis/wr-20071022-132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52600"/>
            <a:ext cx="438943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hlinkClick r:id="rId3"/>
          </p:cNvPr>
          <p:cNvSpPr txBox="1"/>
          <p:nvPr/>
        </p:nvSpPr>
        <p:spPr>
          <a:xfrm>
            <a:off x="914400" y="5715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Electoral College-In plain Language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170_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1752600" y="6172200"/>
            <a:ext cx="5867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hlinkClick r:id="rId3"/>
              </a:rPr>
              <a:t>CNN: Flashback to 2000, U.S. Presidential Election Recount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rgbClr val="B2B2B2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3" name="Text Box 11"/>
          <p:cNvSpPr txBox="1">
            <a:spLocks noChangeArrowheads="1"/>
          </p:cNvSpPr>
          <p:nvPr/>
        </p:nvSpPr>
        <p:spPr bwMode="auto">
          <a:xfrm>
            <a:off x="228600" y="1371600"/>
            <a:ext cx="39624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buFontTx/>
              <a:buChar char="•"/>
            </a:pPr>
            <a:r>
              <a:rPr lang="en-US" sz="2400" b="1">
                <a:latin typeface="Arial" pitchFamily="-84" charset="0"/>
                <a:ea typeface="Arial" pitchFamily="-84" charset="0"/>
                <a:cs typeface="Arial" pitchFamily="-84" charset="0"/>
              </a:rPr>
              <a:t>Presidents serve four-year terms. </a:t>
            </a:r>
          </a:p>
          <a:p>
            <a:pPr marL="344488" indent="-344488">
              <a:buFontTx/>
              <a:buChar char="•"/>
            </a:pPr>
            <a:endParaRPr lang="en-US" sz="2400" b="1">
              <a:latin typeface="Arial" pitchFamily="-84" charset="0"/>
              <a:ea typeface="Arial" pitchFamily="-84" charset="0"/>
              <a:cs typeface="Arial" pitchFamily="-84" charset="0"/>
              <a:sym typeface="Symbol" pitchFamily="-84" charset="2"/>
            </a:endParaRPr>
          </a:p>
          <a:p>
            <a:pPr marL="344488" indent="-344488">
              <a:buFontTx/>
              <a:buChar char="•"/>
            </a:pPr>
            <a:r>
              <a:rPr lang="en-US" sz="2400" b="1">
                <a:latin typeface="Arial" pitchFamily="-84" charset="0"/>
                <a:ea typeface="Arial" pitchFamily="-84" charset="0"/>
                <a:cs typeface="Arial" pitchFamily="-84" charset="0"/>
              </a:rPr>
              <a:t>The Twenty-second Amendment limits each president to two elected terms, or a maximum of 10 years</a:t>
            </a:r>
            <a:r>
              <a:rPr lang="en-US" sz="24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 if the president took office during another president’s term.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black">
          <a:xfrm>
            <a:off x="914400" y="152400"/>
            <a:ext cx="274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Terms of Office </a:t>
            </a:r>
          </a:p>
        </p:txBody>
      </p:sp>
      <p:pic>
        <p:nvPicPr>
          <p:cNvPr id="15365" name="Picture 2" descr="fd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752600"/>
            <a:ext cx="35734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ChangeArrowheads="1"/>
          </p:cNvSpPr>
          <p:nvPr/>
        </p:nvSpPr>
        <p:spPr bwMode="auto">
          <a:xfrm>
            <a:off x="4648200" y="0"/>
            <a:ext cx="4495800" cy="6858000"/>
          </a:xfrm>
          <a:prstGeom prst="rect">
            <a:avLst/>
          </a:prstGeom>
          <a:solidFill>
            <a:srgbClr val="B2B2B2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Text Box 11"/>
          <p:cNvSpPr txBox="1">
            <a:spLocks noChangeArrowheads="1"/>
          </p:cNvSpPr>
          <p:nvPr/>
        </p:nvSpPr>
        <p:spPr bwMode="auto">
          <a:xfrm>
            <a:off x="4800600" y="533400"/>
            <a:ext cx="4191000" cy="600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buFontTx/>
              <a:buChar char="•"/>
            </a:pPr>
            <a:r>
              <a:rPr lang="en-US" sz="2000" b="1">
                <a:latin typeface="Arial" pitchFamily="-84" charset="0"/>
                <a:ea typeface="Arial" pitchFamily="-84" charset="0"/>
                <a:cs typeface="Arial" pitchFamily="-84" charset="0"/>
              </a:rPr>
              <a:t>The president receives a yearly salary of $400,000</a:t>
            </a:r>
            <a:r>
              <a:rPr lang="en-US" sz="20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, plus expenses. </a:t>
            </a:r>
          </a:p>
          <a:p>
            <a:pPr marL="344488" indent="-344488">
              <a:buFontTx/>
              <a:buChar char="•"/>
            </a:pPr>
            <a:endParaRPr lang="en-US" sz="20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marL="344488" indent="-344488"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The president lives and works at the White House.  </a:t>
            </a:r>
          </a:p>
          <a:p>
            <a:pPr marL="344488" indent="-344488">
              <a:buFontTx/>
              <a:buChar char="•"/>
            </a:pPr>
            <a:endParaRPr lang="en-US" sz="20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marL="344488" indent="-344488"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A staff tends to the needs of the president’s family.</a:t>
            </a:r>
          </a:p>
          <a:p>
            <a:pPr marL="344488" indent="-344488">
              <a:buFontTx/>
              <a:buChar char="•"/>
            </a:pPr>
            <a:endParaRPr lang="en-US" sz="20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Arial" pitchFamily="-84" charset="0"/>
              </a:rPr>
              <a:t>Camp David, a beautiful estate in Maryland, serves as the president’s retreat and a place to host foreign leaders. </a:t>
            </a: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000" b="1">
              <a:solidFill>
                <a:srgbClr val="000000"/>
              </a:solidFill>
              <a:latin typeface="Arial" pitchFamily="-84" charset="0"/>
              <a:sym typeface="Symbol" pitchFamily="-84" charset="2"/>
            </a:endParaRP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Presidents travel in special cars, helicopters, and airplanes, such as </a:t>
            </a:r>
            <a:r>
              <a:rPr lang="en-US" sz="2000" i="1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Air Force One.</a:t>
            </a:r>
          </a:p>
          <a:p>
            <a:pPr marL="344488" indent="-344488">
              <a:buFontTx/>
              <a:buChar char="•"/>
            </a:pPr>
            <a:endParaRPr lang="en-US" sz="20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black">
          <a:xfrm>
            <a:off x="5486400" y="0"/>
            <a:ext cx="274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Terms of Office </a:t>
            </a:r>
          </a:p>
        </p:txBody>
      </p:sp>
      <p:pic>
        <p:nvPicPr>
          <p:cNvPr id="16389" name="Picture 2" descr="The White House (front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4114800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0600" y="5562600"/>
            <a:ext cx="2787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hlinkClick r:id="rId3"/>
              </a:rPr>
              <a:t>Welcome Home President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rgbClr val="B2B2B2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" name="Text Box 10"/>
          <p:cNvSpPr txBox="1">
            <a:spLocks noChangeArrowheads="1"/>
          </p:cNvSpPr>
          <p:nvPr/>
        </p:nvSpPr>
        <p:spPr bwMode="auto">
          <a:xfrm>
            <a:off x="762000" y="152400"/>
            <a:ext cx="2909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Vice- President</a:t>
            </a:r>
          </a:p>
        </p:txBody>
      </p:sp>
      <p:sp>
        <p:nvSpPr>
          <p:cNvPr id="17412" name="Text Box 11"/>
          <p:cNvSpPr txBox="1">
            <a:spLocks noChangeArrowheads="1"/>
          </p:cNvSpPr>
          <p:nvPr/>
        </p:nvSpPr>
        <p:spPr bwMode="auto">
          <a:xfrm>
            <a:off x="304800" y="1143000"/>
            <a:ext cx="38862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buFontTx/>
              <a:buChar char="•"/>
            </a:pPr>
            <a:r>
              <a:rPr lang="en-US" sz="2000" b="1">
                <a:latin typeface="Arial" pitchFamily="-84" charset="0"/>
                <a:ea typeface="Arial" pitchFamily="-84" charset="0"/>
                <a:cs typeface="Arial" pitchFamily="-84" charset="0"/>
              </a:rPr>
              <a:t>The vice president is elected with the president, and the qualifications are the same for both jobs</a:t>
            </a:r>
            <a:r>
              <a:rPr lang="en-US" sz="20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. </a:t>
            </a:r>
          </a:p>
          <a:p>
            <a:pPr marL="344488" indent="-344488">
              <a:buFontTx/>
              <a:buChar char="•"/>
            </a:pPr>
            <a:endParaRPr lang="en-US" sz="20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  <a:sym typeface="Symbol" pitchFamily="-84" charset="2"/>
            </a:endParaRPr>
          </a:p>
          <a:p>
            <a:pPr marL="344488" indent="-344488">
              <a:buFontTx/>
              <a:buChar char="•"/>
            </a:pPr>
            <a:r>
              <a:rPr lang="en-US" sz="2000" b="1">
                <a:latin typeface="Arial" pitchFamily="-84" charset="0"/>
                <a:ea typeface="Arial" pitchFamily="-84" charset="0"/>
                <a:cs typeface="Arial" pitchFamily="-84" charset="0"/>
              </a:rPr>
              <a:t>The vice president votes in the Senate in case of a tie,</a:t>
            </a:r>
            <a:r>
              <a:rPr lang="en-US" sz="20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 but otherwise has little authority. </a:t>
            </a:r>
          </a:p>
          <a:p>
            <a:pPr marL="344488" indent="-344488">
              <a:buFontTx/>
              <a:buChar char="•"/>
            </a:pPr>
            <a:endParaRPr lang="en-US" sz="20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marL="344488" indent="-344488"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Yet if the president dies, is removed from office, becomes seriously ill, or resigns, the vice president becomes president.</a:t>
            </a:r>
          </a:p>
        </p:txBody>
      </p:sp>
      <p:pic>
        <p:nvPicPr>
          <p:cNvPr id="17413" name="Picture 12" descr="President and V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764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B2B2B2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5" name="Text Box 12"/>
          <p:cNvSpPr txBox="1">
            <a:spLocks noChangeArrowheads="1"/>
          </p:cNvSpPr>
          <p:nvPr/>
        </p:nvSpPr>
        <p:spPr bwMode="auto">
          <a:xfrm>
            <a:off x="5105400" y="228600"/>
            <a:ext cx="3651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Presidential Succession</a:t>
            </a:r>
          </a:p>
        </p:txBody>
      </p:sp>
      <p:sp>
        <p:nvSpPr>
          <p:cNvPr id="18436" name="Text Box 13"/>
          <p:cNvSpPr txBox="1">
            <a:spLocks noChangeArrowheads="1"/>
          </p:cNvSpPr>
          <p:nvPr/>
        </p:nvSpPr>
        <p:spPr bwMode="auto">
          <a:xfrm>
            <a:off x="4724400" y="974725"/>
            <a:ext cx="3962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The Constitution was not clear about whether the vice president would become president or just take over the president’s duties if the president could no longer serve. </a:t>
            </a:r>
          </a:p>
          <a:p>
            <a:pPr marL="344488" indent="-344488">
              <a:buFontTx/>
              <a:buChar char="•"/>
            </a:pPr>
            <a:endParaRPr lang="en-US" sz="20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  <a:sym typeface="Symbol" pitchFamily="-84" charset="2"/>
            </a:endParaRPr>
          </a:p>
          <a:p>
            <a:pPr marL="344488" indent="-344488"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Vice President John Tyler settled the question. </a:t>
            </a:r>
          </a:p>
          <a:p>
            <a:pPr marL="344488" indent="-344488">
              <a:buFontTx/>
              <a:buChar char="•"/>
            </a:pPr>
            <a:endParaRPr lang="en-US" sz="20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marL="344488" indent="-344488"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He took the oath as president when William Henry Harrison died in office.</a:t>
            </a:r>
          </a:p>
        </p:txBody>
      </p:sp>
      <p:pic>
        <p:nvPicPr>
          <p:cNvPr id="18437" name="Picture 17" descr="John Tyler 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40544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rgbClr val="B2B2B2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459" name="Text Box 11"/>
          <p:cNvSpPr txBox="1">
            <a:spLocks noChangeArrowheads="1"/>
          </p:cNvSpPr>
          <p:nvPr/>
        </p:nvSpPr>
        <p:spPr bwMode="auto">
          <a:xfrm>
            <a:off x="304800" y="1143000"/>
            <a:ext cx="38862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The Presidential Succession Act of 1947 established the line of succession. </a:t>
            </a:r>
          </a:p>
          <a:p>
            <a:pPr marL="344488" indent="-344488">
              <a:buFontTx/>
              <a:buChar char="•"/>
            </a:pPr>
            <a:endParaRPr lang="en-US" sz="20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  <a:sym typeface="Symbol" pitchFamily="-84" charset="2"/>
            </a:endParaRPr>
          </a:p>
          <a:p>
            <a:pPr marL="344488" indent="-344488">
              <a:buFontTx/>
              <a:buChar char="•"/>
            </a:pPr>
            <a:r>
              <a:rPr lang="en-US" sz="2000" b="1">
                <a:latin typeface="Arial" pitchFamily="-84" charset="0"/>
                <a:ea typeface="Arial" pitchFamily="-84" charset="0"/>
                <a:cs typeface="Arial" pitchFamily="-84" charset="0"/>
              </a:rPr>
              <a:t>If both the president and vice president die or leave office, the Speaker of the House would be next, followed by the president pro tempore, and then the secretary of state.</a:t>
            </a:r>
          </a:p>
        </p:txBody>
      </p:sp>
      <p:sp>
        <p:nvSpPr>
          <p:cNvPr id="19460" name="Text Box 12"/>
          <p:cNvSpPr txBox="1">
            <a:spLocks noChangeArrowheads="1"/>
          </p:cNvSpPr>
          <p:nvPr/>
        </p:nvSpPr>
        <p:spPr bwMode="auto">
          <a:xfrm>
            <a:off x="457200" y="152400"/>
            <a:ext cx="3651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Presidential Succession</a:t>
            </a:r>
          </a:p>
        </p:txBody>
      </p:sp>
      <p:pic>
        <p:nvPicPr>
          <p:cNvPr id="19461" name="Picture 2" descr="Image Number 3-6-WH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828800"/>
            <a:ext cx="4038600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15479" y="5257800"/>
            <a:ext cx="462852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sz="2000" dirty="0" smtClean="0">
                <a:hlinkClick r:id="rId3"/>
              </a:rPr>
              <a:t>Harry Truman’s Speech on Presidential Succession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P168_CHART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0"/>
            <a:ext cx="4800600" cy="685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B2B2B2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7" name="Text Box 12"/>
          <p:cNvSpPr txBox="1">
            <a:spLocks noChangeArrowheads="1"/>
          </p:cNvSpPr>
          <p:nvPr/>
        </p:nvSpPr>
        <p:spPr bwMode="auto">
          <a:xfrm>
            <a:off x="5105400" y="228600"/>
            <a:ext cx="3651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Presidential Succession</a:t>
            </a:r>
          </a:p>
        </p:txBody>
      </p:sp>
      <p:sp>
        <p:nvSpPr>
          <p:cNvPr id="20484" name="Text Box 13"/>
          <p:cNvSpPr txBox="1">
            <a:spLocks noChangeArrowheads="1"/>
          </p:cNvSpPr>
          <p:nvPr/>
        </p:nvSpPr>
        <p:spPr bwMode="auto">
          <a:xfrm>
            <a:off x="4724400" y="974725"/>
            <a:ext cx="39624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Later the Twenty-fifth Amendment further established that the vice president, after becoming president, would choose another vice president. </a:t>
            </a:r>
          </a:p>
          <a:p>
            <a:pPr marL="344488" indent="-344488">
              <a:buFontTx/>
              <a:buChar char="•"/>
            </a:pPr>
            <a:endParaRPr lang="en-US" sz="20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  <a:sym typeface="Symbol" pitchFamily="-84" charset="2"/>
            </a:endParaRPr>
          </a:p>
          <a:p>
            <a:pPr marL="344488" indent="-344488"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Both houses of Congress must approve the choice.</a:t>
            </a:r>
          </a:p>
          <a:p>
            <a:pPr marL="344488" indent="-344488">
              <a:buFontTx/>
              <a:buChar char="•"/>
            </a:pPr>
            <a:endParaRPr lang="en-US" sz="20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marL="344488" indent="-344488">
              <a:buFont typeface="Arial" pitchFamily="-8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 pitchFamily="-84" charset="0"/>
                <a:ea typeface="Times New Roman" pitchFamily="-84" charset="0"/>
                <a:cs typeface="Times New Roman" pitchFamily="-84" charset="0"/>
              </a:rPr>
              <a:t>The vice president would then act as president until the president is able to go back to work.</a:t>
            </a:r>
            <a:endParaRPr lang="en-US" sz="3600">
              <a:solidFill>
                <a:srgbClr val="000000"/>
              </a:solidFill>
              <a:latin typeface="Times New Roman" pitchFamily="-84" charset="0"/>
              <a:ea typeface="Times New Roman" pitchFamily="-84" charset="0"/>
              <a:cs typeface="Times New Roman" pitchFamily="-84" charset="0"/>
            </a:endParaRPr>
          </a:p>
          <a:p>
            <a:pPr marL="344488" indent="-344488">
              <a:buFontTx/>
              <a:buChar char="•"/>
            </a:pPr>
            <a:endParaRPr lang="en-US" sz="20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  <p:pic>
        <p:nvPicPr>
          <p:cNvPr id="21509" name="Picture 2" descr="http://www.huffingtonpost.com/theblog/nixon-fo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4114800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9200" y="5791200"/>
            <a:ext cx="2260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hlinkClick r:id="rId3"/>
              </a:rPr>
              <a:t>Presidents Rap</a:t>
            </a: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62000" y="1981200"/>
            <a:ext cx="7772400" cy="1736725"/>
          </a:xfrm>
        </p:spPr>
        <p:txBody>
          <a:bodyPr/>
          <a:lstStyle/>
          <a:p>
            <a:pPr eaLnBrk="1" hangingPunct="1"/>
            <a:r>
              <a:rPr lang="en-US"/>
              <a:t>The President and </a:t>
            </a:r>
            <a:br>
              <a:rPr lang="en-US"/>
            </a:br>
            <a:r>
              <a:rPr lang="en-US"/>
              <a:t>The Vice President</a:t>
            </a: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1447800" y="4800600"/>
            <a:ext cx="66435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hlinkClick r:id="rId3"/>
              </a:rPr>
              <a:t>Animaniacs - The Presidents Song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362200" y="990600"/>
            <a:ext cx="4495800" cy="5502275"/>
            <a:chOff x="2055" y="977"/>
            <a:chExt cx="2265" cy="2814"/>
          </a:xfrm>
        </p:grpSpPr>
        <p:pic>
          <p:nvPicPr>
            <p:cNvPr id="5123" name="Picture 17" descr="P16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55" y="977"/>
              <a:ext cx="2251" cy="2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4" name="Text Box 20"/>
            <p:cNvSpPr txBox="1">
              <a:spLocks noChangeArrowheads="1"/>
            </p:cNvSpPr>
            <p:nvPr/>
          </p:nvSpPr>
          <p:spPr bwMode="auto">
            <a:xfrm>
              <a:off x="2064" y="3660"/>
              <a:ext cx="2256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803275" indent="-803275" algn="ctr">
                <a:spcBef>
                  <a:spcPct val="50000"/>
                </a:spcBef>
              </a:pPr>
              <a:r>
                <a:rPr lang="en-US" sz="1200"/>
                <a:t>President Truman</a:t>
              </a:r>
            </a:p>
          </p:txBody>
        </p:sp>
      </p:grpSp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_16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rgbClr val="B2B2B2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7" name="Text Box 10"/>
          <p:cNvSpPr txBox="1">
            <a:spLocks noChangeArrowheads="1"/>
          </p:cNvSpPr>
          <p:nvPr/>
        </p:nvSpPr>
        <p:spPr bwMode="auto">
          <a:xfrm>
            <a:off x="762000" y="0"/>
            <a:ext cx="2909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Qualifications</a:t>
            </a:r>
          </a:p>
        </p:txBody>
      </p:sp>
      <p:sp>
        <p:nvSpPr>
          <p:cNvPr id="6148" name="Text Box 11"/>
          <p:cNvSpPr txBox="1">
            <a:spLocks noChangeArrowheads="1"/>
          </p:cNvSpPr>
          <p:nvPr/>
        </p:nvSpPr>
        <p:spPr bwMode="auto">
          <a:xfrm>
            <a:off x="228600" y="533400"/>
            <a:ext cx="4343400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buFontTx/>
              <a:buChar char="•"/>
            </a:pPr>
            <a:r>
              <a:rPr lang="en-US" sz="2400" b="1">
                <a:latin typeface="Arial" pitchFamily="-84" charset="0"/>
                <a:ea typeface="Arial" pitchFamily="-84" charset="0"/>
                <a:cs typeface="Arial" pitchFamily="-84" charset="0"/>
              </a:rPr>
              <a:t>The president heads the executive branch–</a:t>
            </a:r>
            <a:r>
              <a:rPr lang="en-US" sz="24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the top political job in the country and possibly the world. </a:t>
            </a:r>
          </a:p>
          <a:p>
            <a:pPr marL="344488" indent="-344488">
              <a:buFontTx/>
              <a:buChar char="•"/>
            </a:pPr>
            <a:endParaRPr lang="en-US" sz="24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  <a:sym typeface="Symbol" pitchFamily="-84" charset="2"/>
            </a:endParaRPr>
          </a:p>
          <a:p>
            <a:pPr marL="344488" indent="-344488"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George Washington was the first to hold the office.</a:t>
            </a:r>
          </a:p>
          <a:p>
            <a:pPr marL="344488" indent="-344488"/>
            <a:r>
              <a:rPr lang="en-US" sz="24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 </a:t>
            </a:r>
          </a:p>
          <a:p>
            <a:pPr marL="344488" indent="-344488">
              <a:buFontTx/>
              <a:buChar char="•"/>
            </a:pPr>
            <a:r>
              <a:rPr lang="en-US" sz="2400" b="1">
                <a:latin typeface="Arial" pitchFamily="-84" charset="0"/>
                <a:ea typeface="Arial" pitchFamily="-84" charset="0"/>
                <a:cs typeface="Arial" pitchFamily="-84" charset="0"/>
              </a:rPr>
              <a:t>To become president, a person must be: (1) at least 35, (2) a native-born American citizen, and (3) a resident of the United States for at least 14 years.</a:t>
            </a:r>
          </a:p>
          <a:p>
            <a:pPr marL="344488" indent="-344488" eaLnBrk="1" hangingPunct="1">
              <a:spcBef>
                <a:spcPct val="50000"/>
              </a:spcBef>
            </a:pPr>
            <a:endParaRPr lang="en-US" sz="2000" b="1">
              <a:latin typeface="Comic Sans MS" pitchFamily="-84" charset="0"/>
            </a:endParaRPr>
          </a:p>
        </p:txBody>
      </p:sp>
      <p:pic>
        <p:nvPicPr>
          <p:cNvPr id="6149" name="Picture 13" descr="http://coolaggregator.files.wordpress.com/2008/07/george-washington-picture.jpg?w=300&amp;h=24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676400"/>
            <a:ext cx="38719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10200" y="5410200"/>
            <a:ext cx="2941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hlinkClick r:id="rId4"/>
              </a:rPr>
              <a:t>Qualifications and Qualities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B2B2B2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1" name="Text Box 12"/>
          <p:cNvSpPr txBox="1">
            <a:spLocks noChangeArrowheads="1"/>
          </p:cNvSpPr>
          <p:nvPr/>
        </p:nvSpPr>
        <p:spPr bwMode="auto">
          <a:xfrm>
            <a:off x="4800600" y="609600"/>
            <a:ext cx="4114800" cy="59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-84" charset="0"/>
              </a:rPr>
              <a:t>Up until 2008, every U.S. president has been a white male. </a:t>
            </a: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400">
              <a:solidFill>
                <a:srgbClr val="000000"/>
              </a:solidFill>
              <a:latin typeface="Arial" pitchFamily="-84" charset="0"/>
              <a:sym typeface="Symbol" pitchFamily="-84" charset="2"/>
            </a:endParaRP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All but one has been Protestant Christian. </a:t>
            </a: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 </a:t>
            </a: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Most have had a college education.  </a:t>
            </a: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4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Many were lawyers.  </a:t>
            </a: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4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Most came from states with large populations.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5334000" y="0"/>
            <a:ext cx="2909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Qualifications</a:t>
            </a:r>
          </a:p>
        </p:txBody>
      </p:sp>
      <p:pic>
        <p:nvPicPr>
          <p:cNvPr id="7173" name="Picture 14" descr="President Bu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396240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rgbClr val="B2B2B2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5" name="Text Box 11"/>
          <p:cNvSpPr txBox="1">
            <a:spLocks noChangeArrowheads="1"/>
          </p:cNvSpPr>
          <p:nvPr/>
        </p:nvSpPr>
        <p:spPr bwMode="auto">
          <a:xfrm>
            <a:off x="0" y="381000"/>
            <a:ext cx="4572000" cy="667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Things are changing. </a:t>
            </a:r>
          </a:p>
          <a:p>
            <a:pPr marL="344488" indent="-344488">
              <a:buFontTx/>
              <a:buChar char="•"/>
            </a:pPr>
            <a:endParaRPr lang="en-US" sz="24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marL="344488" indent="-344488"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In recent decades, we’ve had a Catholic president (John F. Kennedy), two female vice-presidential candidate (Geraldine Ferraro and Sarah Palin), the first African American contender for the Democratic nomination for president (Jesse Jackson), and a Jewish candidate for vice president (Joseph Lieberman).</a:t>
            </a:r>
          </a:p>
          <a:p>
            <a:pPr marL="344488" indent="-344488">
              <a:buFontTx/>
              <a:buChar char="•"/>
            </a:pPr>
            <a:endParaRPr lang="en-US" sz="24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marL="344488" indent="-344488"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Today we have an African-American President</a:t>
            </a:r>
          </a:p>
          <a:p>
            <a:pPr marL="344488" indent="-344488">
              <a:buFontTx/>
              <a:buChar char="•"/>
            </a:pPr>
            <a:endParaRPr lang="en-US" sz="20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762000" y="0"/>
            <a:ext cx="2909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Qualifications</a:t>
            </a:r>
          </a:p>
        </p:txBody>
      </p:sp>
      <p:pic>
        <p:nvPicPr>
          <p:cNvPr id="8197" name="Picture 16" descr="http://coolaggregator.files.wordpress.com/2008/07/jfkjohnjohn.jpg?w=212&amp;h=3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04800"/>
            <a:ext cx="3352800" cy="474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4572000" y="5715000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America The Story of Us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vicepresidents.com/files/u41/biden_oba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448050"/>
            <a:ext cx="4233863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4953000" y="1600200"/>
            <a:ext cx="3771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Romney and Ryan</a:t>
            </a:r>
          </a:p>
          <a:p>
            <a:pPr algn="ctr"/>
            <a:r>
              <a:rPr lang="en-US" b="1"/>
              <a:t>Republican Presidential Candidates</a:t>
            </a: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685800" y="4876800"/>
            <a:ext cx="3552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Obama and Biden</a:t>
            </a:r>
          </a:p>
          <a:p>
            <a:pPr algn="ctr"/>
            <a:r>
              <a:rPr lang="en-US" b="1"/>
              <a:t>Democrat Presidential Candidates</a:t>
            </a:r>
          </a:p>
        </p:txBody>
      </p:sp>
      <p:pic>
        <p:nvPicPr>
          <p:cNvPr id="9221" name="Picture 8" descr="http://www.google.com/url?source=imglanding&amp;ct=img&amp;q=http://4.bp.blogspot.com/-4kENI4Gk9Uw/UFak2q6DJMI/AAAAAAAAD1M/s8mDYKVitAo/s1600/Romney-Ryan+2012.jpg&amp;sa=X&amp;ei=xOJ1UM7DE4vM9gTih4E4&amp;ved=0CAsQ8wc&amp;usg=AFQjCNFyt9BqQjNzrw0sBFljk9e1HLa8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57200"/>
            <a:ext cx="42672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B2B2B2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3" name="Text Box 12"/>
          <p:cNvSpPr txBox="1">
            <a:spLocks noChangeArrowheads="1"/>
          </p:cNvSpPr>
          <p:nvPr/>
        </p:nvSpPr>
        <p:spPr bwMode="auto">
          <a:xfrm>
            <a:off x="5105400" y="579438"/>
            <a:ext cx="3429000" cy="621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buFontTx/>
              <a:buChar char="•"/>
            </a:pPr>
            <a:r>
              <a:rPr lang="en-US" sz="2000" b="1">
                <a:latin typeface="Arial" pitchFamily="-84" charset="0"/>
                <a:ea typeface="Arial" pitchFamily="-84" charset="0"/>
                <a:cs typeface="Arial" pitchFamily="-84" charset="0"/>
              </a:rPr>
              <a:t>Presidential elections take place every four years in years</a:t>
            </a:r>
            <a:r>
              <a:rPr lang="en-US" sz="20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 evenly divisible by 4. </a:t>
            </a:r>
          </a:p>
          <a:p>
            <a:pPr marL="344488" indent="-344488">
              <a:buFontTx/>
              <a:buChar char="•"/>
            </a:pPr>
            <a:endParaRPr lang="en-US" sz="20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  <a:sym typeface="Symbol" pitchFamily="-84" charset="2"/>
            </a:endParaRPr>
          </a:p>
          <a:p>
            <a:pPr marL="344488" indent="-344488">
              <a:buFontTx/>
              <a:buChar char="•"/>
            </a:pPr>
            <a:r>
              <a:rPr lang="en-US" sz="2000" b="1">
                <a:latin typeface="Arial" pitchFamily="-84" charset="0"/>
                <a:ea typeface="Arial" pitchFamily="-84" charset="0"/>
                <a:cs typeface="Arial" pitchFamily="-84" charset="0"/>
              </a:rPr>
              <a:t>The Constitution set up an indirect method of election called the Electoral College</a:t>
            </a:r>
            <a:r>
              <a:rPr lang="en-US" sz="20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. </a:t>
            </a:r>
          </a:p>
          <a:p>
            <a:pPr marL="344488" indent="-344488">
              <a:buFontTx/>
              <a:buChar char="•"/>
            </a:pPr>
            <a:endParaRPr lang="en-US" sz="20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marL="344488" indent="-344488"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By marking their ballots for a particular candidate, voters are actually selecting their state’s electors.  </a:t>
            </a:r>
          </a:p>
          <a:p>
            <a:pPr marL="344488" indent="-344488">
              <a:buFontTx/>
              <a:buChar char="•"/>
            </a:pPr>
            <a:endParaRPr lang="en-US" sz="20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marL="344488" indent="-344488"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The electors are pledged to vote for the chosen candidate.</a:t>
            </a:r>
          </a:p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sz="20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black">
          <a:xfrm>
            <a:off x="5334000" y="0"/>
            <a:ext cx="274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Electing a President </a:t>
            </a:r>
          </a:p>
        </p:txBody>
      </p:sp>
      <p:pic>
        <p:nvPicPr>
          <p:cNvPr id="10245" name="Picture 14" descr="Presidential Rigo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45593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rgbClr val="B2B2B2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7" name="Text Box 11"/>
          <p:cNvSpPr txBox="1">
            <a:spLocks noChangeArrowheads="1"/>
          </p:cNvSpPr>
          <p:nvPr/>
        </p:nvSpPr>
        <p:spPr bwMode="auto">
          <a:xfrm>
            <a:off x="0" y="533400"/>
            <a:ext cx="45720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buFontTx/>
              <a:buChar char="•"/>
            </a:pPr>
            <a:r>
              <a:rPr lang="en-US" sz="2400" b="1">
                <a:latin typeface="Arial" pitchFamily="-84" charset="0"/>
                <a:ea typeface="Arial" pitchFamily="-84" charset="0"/>
                <a:cs typeface="Arial" pitchFamily="-84" charset="0"/>
              </a:rPr>
              <a:t>Each state has as many electoral votes as the total of its members in Congress.</a:t>
            </a:r>
            <a:r>
              <a:rPr lang="en-US" sz="24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 </a:t>
            </a:r>
          </a:p>
          <a:p>
            <a:pPr marL="344488" indent="-344488">
              <a:buFontTx/>
              <a:buChar char="•"/>
            </a:pPr>
            <a:endParaRPr lang="en-US" sz="24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  <a:sym typeface="Symbol" pitchFamily="-84" charset="2"/>
            </a:endParaRPr>
          </a:p>
          <a:p>
            <a:pPr marL="344488" indent="-344488"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This means that states with larger populations have more electoral votes. </a:t>
            </a:r>
          </a:p>
          <a:p>
            <a:pPr marL="344488" indent="-344488">
              <a:buFontTx/>
              <a:buChar char="•"/>
            </a:pPr>
            <a:endParaRPr lang="en-US" sz="24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marL="344488" indent="-344488"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  <a:sym typeface="Symbol" pitchFamily="-84" charset="2"/>
              </a:rPr>
              <a:t>In almost all states, the winning candidate receives all the electoral votes, even if the person wins by only a small majority-”winner takes all” system.  </a:t>
            </a:r>
          </a:p>
          <a:p>
            <a:pPr marL="344488" indent="-344488">
              <a:buFontTx/>
              <a:buChar char="•"/>
            </a:pPr>
            <a:endParaRPr lang="en-US" sz="2000">
              <a:solidFill>
                <a:srgbClr val="000000"/>
              </a:solidFill>
              <a:latin typeface="Arial" pitchFamily="-84" charset="0"/>
              <a:ea typeface="Arial" pitchFamily="-84" charset="0"/>
              <a:cs typeface="Arial" pitchFamily="-84" charset="0"/>
              <a:sym typeface="Symbol" pitchFamily="-84" charset="2"/>
            </a:endParaRPr>
          </a:p>
        </p:txBody>
      </p:sp>
      <p:pic>
        <p:nvPicPr>
          <p:cNvPr id="11268" name="Picture 13" descr="Electoral Colle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0" y="1447800"/>
            <a:ext cx="44767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3"/>
          <p:cNvSpPr txBox="1">
            <a:spLocks noChangeArrowheads="1"/>
          </p:cNvSpPr>
          <p:nvPr/>
        </p:nvSpPr>
        <p:spPr bwMode="black">
          <a:xfrm>
            <a:off x="914400" y="152400"/>
            <a:ext cx="274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Electing a President </a:t>
            </a: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4572000" y="4953000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hlinkClick r:id="rId3"/>
              </a:rPr>
              <a:t>What's the Electoral College?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4642</TotalTime>
  <Words>802</Words>
  <Application>Microsoft Macintosh PowerPoint</Application>
  <PresentationFormat>On-screen Show (4:3)</PresentationFormat>
  <Paragraphs>100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Teamwork</vt:lpstr>
      <vt:lpstr>Bell Work, Wednesday 3/11</vt:lpstr>
      <vt:lpstr>The President and  The Vice President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</dc:creator>
  <cp:lastModifiedBy>Amanda Gilchrist</cp:lastModifiedBy>
  <cp:revision>31</cp:revision>
  <dcterms:created xsi:type="dcterms:W3CDTF">2013-02-26T17:32:52Z</dcterms:created>
  <dcterms:modified xsi:type="dcterms:W3CDTF">2015-03-11T18:11:58Z</dcterms:modified>
</cp:coreProperties>
</file>