
<file path=[Content_Types].xml><?xml version="1.0" encoding="utf-8"?>
<Types xmlns="http://schemas.openxmlformats.org/package/2006/content-types">
  <Default Extension="xml" ContentType="application/xml"/>
  <Default Extension="wav" ContentType="audio/wav"/>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8" r:id="rId2"/>
    <p:sldId id="270" r:id="rId3"/>
    <p:sldId id="269" r:id="rId4"/>
    <p:sldId id="283" r:id="rId5"/>
    <p:sldId id="285" r:id="rId6"/>
    <p:sldId id="286" r:id="rId7"/>
    <p:sldId id="284" r:id="rId8"/>
    <p:sldId id="258" r:id="rId9"/>
    <p:sldId id="260" r:id="rId10"/>
    <p:sldId id="261" r:id="rId11"/>
    <p:sldId id="287" r:id="rId12"/>
    <p:sldId id="288" r:id="rId13"/>
    <p:sldId id="262" r:id="rId14"/>
    <p:sldId id="292" r:id="rId15"/>
    <p:sldId id="296" r:id="rId16"/>
    <p:sldId id="263" r:id="rId17"/>
    <p:sldId id="289" r:id="rId18"/>
    <p:sldId id="297" r:id="rId19"/>
    <p:sldId id="282" r:id="rId20"/>
    <p:sldId id="290" r:id="rId21"/>
    <p:sldId id="291"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84" charset="0"/>
        <a:ea typeface="+mn-ea"/>
        <a:cs typeface="+mn-cs"/>
      </a:defRPr>
    </a:lvl1pPr>
    <a:lvl2pPr marL="457200" algn="l" rtl="0" eaLnBrk="0" fontAlgn="base" hangingPunct="0">
      <a:spcBef>
        <a:spcPct val="0"/>
      </a:spcBef>
      <a:spcAft>
        <a:spcPct val="0"/>
      </a:spcAft>
      <a:defRPr kern="1200">
        <a:solidFill>
          <a:schemeClr val="tx1"/>
        </a:solidFill>
        <a:latin typeface="Arial" pitchFamily="-84" charset="0"/>
        <a:ea typeface="+mn-ea"/>
        <a:cs typeface="+mn-cs"/>
      </a:defRPr>
    </a:lvl2pPr>
    <a:lvl3pPr marL="914400" algn="l" rtl="0" eaLnBrk="0" fontAlgn="base" hangingPunct="0">
      <a:spcBef>
        <a:spcPct val="0"/>
      </a:spcBef>
      <a:spcAft>
        <a:spcPct val="0"/>
      </a:spcAft>
      <a:defRPr kern="1200">
        <a:solidFill>
          <a:schemeClr val="tx1"/>
        </a:solidFill>
        <a:latin typeface="Arial" pitchFamily="-84" charset="0"/>
        <a:ea typeface="+mn-ea"/>
        <a:cs typeface="+mn-cs"/>
      </a:defRPr>
    </a:lvl3pPr>
    <a:lvl4pPr marL="1371600" algn="l" rtl="0" eaLnBrk="0" fontAlgn="base" hangingPunct="0">
      <a:spcBef>
        <a:spcPct val="0"/>
      </a:spcBef>
      <a:spcAft>
        <a:spcPct val="0"/>
      </a:spcAft>
      <a:defRPr kern="1200">
        <a:solidFill>
          <a:schemeClr val="tx1"/>
        </a:solidFill>
        <a:latin typeface="Arial" pitchFamily="-84" charset="0"/>
        <a:ea typeface="+mn-ea"/>
        <a:cs typeface="+mn-cs"/>
      </a:defRPr>
    </a:lvl4pPr>
    <a:lvl5pPr marL="1828800" algn="l" rtl="0" eaLnBrk="0" fontAlgn="base" hangingPunct="0">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2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4029F0F-296E-7E4E-B6DF-D5EC5E9893D9}" type="datetime1">
              <a:rPr lang="en-US"/>
              <a:pPr>
                <a:defRPr/>
              </a:pPr>
              <a:t>3/4/15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DEF11D-EDBA-6D4F-8E5E-67A1548188F3}" type="slidenum">
              <a:rPr lang="en-US"/>
              <a:pPr>
                <a:defRPr/>
              </a:pPr>
              <a:t>‹#›</a:t>
            </a:fld>
            <a:endParaRPr lang="en-US"/>
          </a:p>
        </p:txBody>
      </p:sp>
    </p:spTree>
    <p:extLst>
      <p:ext uri="{BB962C8B-B14F-4D97-AF65-F5344CB8AC3E}">
        <p14:creationId xmlns:p14="http://schemas.microsoft.com/office/powerpoint/2010/main" val="2311514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noFill/>
          <a:ln>
            <a:miter lim="800000"/>
            <a:headEnd/>
            <a:tailEnd/>
          </a:ln>
        </p:spPr>
        <p:txBody>
          <a:bodyPr/>
          <a:lstStyle/>
          <a:p>
            <a:fld id="{931AE9B5-FBFE-0944-BD46-39C39ADA84D9}"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a:p>
        </p:txBody>
      </p:sp>
      <p:sp>
        <p:nvSpPr>
          <p:cNvPr id="33796" name="Slide Number Placeholder 3"/>
          <p:cNvSpPr>
            <a:spLocks noGrp="1"/>
          </p:cNvSpPr>
          <p:nvPr>
            <p:ph type="sldNum" sz="quarter" idx="5"/>
          </p:nvPr>
        </p:nvSpPr>
        <p:spPr bwMode="auto">
          <a:noFill/>
          <a:ln>
            <a:miter lim="800000"/>
            <a:headEnd/>
            <a:tailEnd/>
          </a:ln>
        </p:spPr>
        <p:txBody>
          <a:bodyPr/>
          <a:lstStyle/>
          <a:p>
            <a:fld id="{8DC27EE8-822C-3840-B692-11E8CF26EFF9}" type="slidenum">
              <a:rPr lang="en-US" smtClean="0"/>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pitchFamily="34"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pitchFamily="34"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pitchFamily="34"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pitchFamily="34"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pitchFamily="34"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pitchFamily="34"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pitchFamily="34"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pitchFamily="34"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pitchFamily="34"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pitchFamily="34" charset="0"/>
                </a:endParaRPr>
              </a:p>
            </p:txBody>
          </p:sp>
        </p:grpSp>
      </p:grpSp>
      <p:sp>
        <p:nvSpPr>
          <p:cNvPr id="1745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745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9D8266E7-4B52-8E42-9744-E7420E89B6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351CFA4-5743-9C48-9590-AC07263B64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24E4695-242B-BC40-B6CF-8D3FC93C44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187DF5C-1A54-684F-ABEA-DA43DDA7F5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B1091646-6420-6F4C-BB81-CDA536AC2C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3FB79309-1053-DD4D-90CE-CB9D5D9723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4D68AFE8-83BF-D04E-8D25-943249993F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17AB520A-6B84-254B-A757-54B324767A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44F9A122-E696-B346-9E96-61BD86889F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6F4849E-5887-6046-B837-68E55AEEA1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8133BB61-5F3A-0640-914F-878BB9D11E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1638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1638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38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1639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1639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pitchFamily="34" charset="0"/>
              </a:endParaRPr>
            </a:p>
          </p:txBody>
        </p:sp>
        <p:sp>
          <p:nvSpPr>
            <p:cNvPr id="1639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639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639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1639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639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pitchFamily="34" charset="0"/>
              </a:endParaRPr>
            </a:p>
          </p:txBody>
        </p:sp>
        <p:sp>
          <p:nvSpPr>
            <p:cNvPr id="1639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639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39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1640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1640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40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pitchFamily="34" charset="0"/>
              </a:endParaRPr>
            </a:p>
          </p:txBody>
        </p:sp>
        <p:sp>
          <p:nvSpPr>
            <p:cNvPr id="1640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640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40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pitchFamily="34" charset="0"/>
              </a:endParaRPr>
            </a:p>
          </p:txBody>
        </p:sp>
        <p:sp>
          <p:nvSpPr>
            <p:cNvPr id="1640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40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pitchFamily="34" charset="0"/>
              </a:endParaRPr>
            </a:p>
          </p:txBody>
        </p:sp>
        <p:sp>
          <p:nvSpPr>
            <p:cNvPr id="1640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pitchFamily="34" charset="0"/>
              </a:endParaRPr>
            </a:p>
          </p:txBody>
        </p:sp>
        <p:sp>
          <p:nvSpPr>
            <p:cNvPr id="1640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pitchFamily="34" charset="0"/>
              </a:endParaRPr>
            </a:p>
          </p:txBody>
        </p:sp>
        <p:sp>
          <p:nvSpPr>
            <p:cNvPr id="1641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1641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1641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pitchFamily="34" charset="0"/>
              </a:endParaRPr>
            </a:p>
          </p:txBody>
        </p:sp>
        <p:sp>
          <p:nvSpPr>
            <p:cNvPr id="1641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41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pitchFamily="34" charset="0"/>
              </a:endParaRPr>
            </a:p>
          </p:txBody>
        </p:sp>
        <p:sp>
          <p:nvSpPr>
            <p:cNvPr id="1641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41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1641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41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41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1642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42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642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grpSp>
          <p:nvGrpSpPr>
            <p:cNvPr id="1068" name="Group 39"/>
            <p:cNvGrpSpPr>
              <a:grpSpLocks/>
            </p:cNvGrpSpPr>
            <p:nvPr userDrawn="1"/>
          </p:nvGrpSpPr>
          <p:grpSpPr bwMode="auto">
            <a:xfrm>
              <a:off x="0" y="1632"/>
              <a:ext cx="5758" cy="1858"/>
              <a:chOff x="0" y="1632"/>
              <a:chExt cx="5758" cy="1858"/>
            </a:xfrm>
          </p:grpSpPr>
          <p:sp>
            <p:nvSpPr>
              <p:cNvPr id="1642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1642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pitchFamily="34" charset="0"/>
                </a:endParaRPr>
              </a:p>
            </p:txBody>
          </p:sp>
        </p:grpSp>
      </p:grpSp>
      <p:sp>
        <p:nvSpPr>
          <p:cNvPr id="1642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42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2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642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643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EA87AB78-8043-E848-BADE-76D258C1E0E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84" charset="2"/>
        <a:buBlip>
          <a:blip r:embed="rId13"/>
        </a:buBlip>
        <a:defRPr sz="3200">
          <a:solidFill>
            <a:schemeClr val="tx1"/>
          </a:solidFill>
          <a:effectLst>
            <a:outerShdw blurRad="38100" dist="38100" dir="2700000" algn="tl">
              <a:srgbClr val="000000"/>
            </a:outerShdw>
          </a:effectLst>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84" charset="-128"/>
        </a:defRPr>
      </a:lvl2pPr>
      <a:lvl3pPr marL="1143000" indent="-228600" algn="l" rtl="0" eaLnBrk="0" fontAlgn="base" hangingPunct="0">
        <a:spcBef>
          <a:spcPct val="20000"/>
        </a:spcBef>
        <a:spcAft>
          <a:spcPct val="0"/>
        </a:spcAft>
        <a:buClr>
          <a:schemeClr val="accent2"/>
        </a:buClr>
        <a:buSzPct val="90000"/>
        <a:buFont typeface="Wingdings" pitchFamily="-84" charset="2"/>
        <a:buBlip>
          <a:blip r:embed="rId14"/>
        </a:buBlip>
        <a:defRPr sz="2400">
          <a:solidFill>
            <a:schemeClr val="tx1"/>
          </a:solidFill>
          <a:effectLst>
            <a:outerShdw blurRad="38100" dist="38100" dir="2700000" algn="tl">
              <a:srgbClr val="000000"/>
            </a:outerShdw>
          </a:effectLst>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84" charset="-128"/>
        </a:defRPr>
      </a:lvl4pPr>
      <a:lvl5pPr marL="2057400" indent="-228600" algn="l" rtl="0" eaLnBrk="0" fontAlgn="base" hangingPunct="0">
        <a:spcBef>
          <a:spcPct val="20000"/>
        </a:spcBef>
        <a:spcAft>
          <a:spcPct val="0"/>
        </a:spcAft>
        <a:buClr>
          <a:schemeClr val="folHlink"/>
        </a:buClr>
        <a:buSzPct val="90000"/>
        <a:buFont typeface="Wingdings" pitchFamily="-84" charset="2"/>
        <a:buBlip>
          <a:blip r:embed="rId15"/>
        </a:buBlip>
        <a:defRPr sz="2000">
          <a:solidFill>
            <a:schemeClr val="tx1"/>
          </a:solidFill>
          <a:effectLst>
            <a:outerShdw blurRad="38100" dist="38100" dir="2700000" algn="tl">
              <a:srgbClr val="000000"/>
            </a:outerShdw>
          </a:effectLst>
          <a:latin typeface="+mn-lt"/>
          <a:ea typeface="ＭＳ Ｐゴシック" pitchFamily="-84" charset="-128"/>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unobtainium13.com/2013/03/07/scenes-that-i-love-the-filibuster-scene-from-mr-smith-goes-to-washington/"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usgovinfo.about.com/od/uscongress/tp/Five-Longest-Filibusters.htm" TargetMode="Externa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hyperlink" Target="http://en.wikipedia.org/wiki/List_of_United_States_presidential_vetoes" TargetMode="External"/><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leanvideosearch.com/media/action/yt/watch?videoId=BZFRP67sX8o"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5C..%5C..%5C..%5C..%5CCivics%20and%20Economics%20Fall%202008%5CUnit%202%5CmEJL2Uuv-oQ.mpg" TargetMode="External"/><Relationship Id="rId4" Type="http://schemas.openxmlformats.org/officeDocument/2006/relationships/image" Target="../media/image25.png"/><Relationship Id="rId5" Type="http://schemas.openxmlformats.org/officeDocument/2006/relationships/hyperlink" Target="http://www.cleanvideosearch.com/media/action/yt/watch?videoId=H-eYBZFEzf8"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wav"/><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hyperlink" Target="http://www.senate.gov/reference/resources/pdf/110_1.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Work</a:t>
            </a:r>
            <a:r>
              <a:rPr lang="en-US" smtClean="0"/>
              <a:t>, Thursday 3/5</a:t>
            </a:r>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84946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457200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555" name="AutoShape 5"/>
          <p:cNvSpPr>
            <a:spLocks noChangeArrowheads="1"/>
          </p:cNvSpPr>
          <p:nvPr/>
        </p:nvSpPr>
        <p:spPr bwMode="auto">
          <a:xfrm>
            <a:off x="457200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23556" name="Text Box 7"/>
          <p:cNvSpPr txBox="1">
            <a:spLocks noChangeArrowheads="1"/>
          </p:cNvSpPr>
          <p:nvPr/>
        </p:nvSpPr>
        <p:spPr bwMode="auto">
          <a:xfrm>
            <a:off x="4572000" y="1143000"/>
            <a:ext cx="4572000" cy="4252447"/>
          </a:xfrm>
          <a:prstGeom prst="rect">
            <a:avLst/>
          </a:prstGeom>
          <a:noFill/>
          <a:ln w="9525">
            <a:noFill/>
            <a:miter lim="800000"/>
            <a:headEnd/>
            <a:tailEnd/>
          </a:ln>
        </p:spPr>
        <p:txBody>
          <a:bodyPr>
            <a:prstTxWarp prst="textNoShape">
              <a:avLst/>
            </a:prstTxWarp>
            <a:spAutoFit/>
          </a:bodyPr>
          <a:lstStyle/>
          <a:p>
            <a:pPr>
              <a:lnSpc>
                <a:spcPct val="90000"/>
              </a:lnSpc>
              <a:buFont typeface="Arial"/>
              <a:buChar char="•"/>
            </a:pPr>
            <a:r>
              <a:rPr lang="en-US" sz="2000" b="1" dirty="0" smtClean="0"/>
              <a:t>The Rules Committee &amp; Committee </a:t>
            </a:r>
            <a:r>
              <a:rPr lang="en-US" sz="2000" b="1" dirty="0"/>
              <a:t>chairs and ranking members give out time(usually limited to speed up action) to debate to other members.</a:t>
            </a:r>
          </a:p>
          <a:p>
            <a:pPr>
              <a:lnSpc>
                <a:spcPct val="90000"/>
              </a:lnSpc>
              <a:buFont typeface="Arial"/>
              <a:buChar char="•"/>
            </a:pPr>
            <a:endParaRPr lang="en-US" sz="2000" b="1" dirty="0" smtClean="0">
              <a:solidFill>
                <a:srgbClr val="FFFFFF"/>
              </a:solidFill>
            </a:endParaRPr>
          </a:p>
          <a:p>
            <a:pPr>
              <a:lnSpc>
                <a:spcPct val="90000"/>
              </a:lnSpc>
              <a:buFont typeface="Arial"/>
              <a:buChar char="•"/>
            </a:pPr>
            <a:r>
              <a:rPr lang="en-US" sz="2000" b="1" dirty="0" smtClean="0">
                <a:solidFill>
                  <a:srgbClr val="FFFFFF"/>
                </a:solidFill>
              </a:rPr>
              <a:t>Bills </a:t>
            </a:r>
            <a:r>
              <a:rPr lang="en-US" sz="2000" b="1" dirty="0" smtClean="0">
                <a:solidFill>
                  <a:srgbClr val="FFFFFF"/>
                </a:solidFill>
              </a:rPr>
              <a:t>can be considered by the whole House at once: called “Committee of the Whole”</a:t>
            </a:r>
          </a:p>
          <a:p>
            <a:pPr>
              <a:lnSpc>
                <a:spcPct val="90000"/>
              </a:lnSpc>
              <a:buFont typeface="Arial"/>
              <a:buChar char="•"/>
            </a:pPr>
            <a:endParaRPr lang="en-US" sz="2000" b="1" dirty="0" smtClean="0">
              <a:solidFill>
                <a:srgbClr val="FFFFFF"/>
              </a:solidFill>
              <a:ea typeface="Arial" pitchFamily="-84" charset="0"/>
              <a:cs typeface="Arial" pitchFamily="-84" charset="0"/>
            </a:endParaRPr>
          </a:p>
          <a:p>
            <a:pPr>
              <a:lnSpc>
                <a:spcPct val="90000"/>
              </a:lnSpc>
              <a:buFont typeface="Arial"/>
              <a:buChar char="•"/>
            </a:pPr>
            <a:r>
              <a:rPr lang="en-US" sz="2000" b="1" dirty="0" smtClean="0">
                <a:solidFill>
                  <a:srgbClr val="FFFFFF"/>
                </a:solidFill>
                <a:ea typeface="Arial" pitchFamily="-84" charset="0"/>
                <a:cs typeface="Arial" pitchFamily="-84" charset="0"/>
              </a:rPr>
              <a:t>The </a:t>
            </a:r>
            <a:r>
              <a:rPr lang="en-US" sz="2000" b="1" dirty="0">
                <a:solidFill>
                  <a:srgbClr val="FFFFFF"/>
                </a:solidFill>
                <a:ea typeface="Arial" pitchFamily="-84" charset="0"/>
                <a:cs typeface="Arial" pitchFamily="-84" charset="0"/>
              </a:rPr>
              <a:t>House accepts only relevant amendments.</a:t>
            </a:r>
            <a:r>
              <a:rPr lang="en-US" sz="2000" b="1" dirty="0" smtClean="0">
                <a:solidFill>
                  <a:srgbClr val="FFFFFF"/>
                </a:solidFill>
                <a:ea typeface="Arial" pitchFamily="-84" charset="0"/>
                <a:cs typeface="Arial" pitchFamily="-84" charset="0"/>
              </a:rPr>
              <a:t> </a:t>
            </a:r>
          </a:p>
          <a:p>
            <a:pPr>
              <a:lnSpc>
                <a:spcPct val="90000"/>
              </a:lnSpc>
              <a:buFont typeface="Arial"/>
              <a:buChar char="•"/>
            </a:pPr>
            <a:endParaRPr lang="en-US" sz="2000" b="1" dirty="0" smtClean="0">
              <a:solidFill>
                <a:srgbClr val="FFFFFF"/>
              </a:solidFill>
              <a:ea typeface="Arial" pitchFamily="-84" charset="0"/>
              <a:cs typeface="Arial" pitchFamily="-84" charset="0"/>
            </a:endParaRPr>
          </a:p>
          <a:p>
            <a:pPr>
              <a:lnSpc>
                <a:spcPct val="90000"/>
              </a:lnSpc>
              <a:buFont typeface="Arial"/>
              <a:buChar char="•"/>
            </a:pPr>
            <a:r>
              <a:rPr lang="en-US" sz="2000" b="1" dirty="0" smtClean="0">
                <a:solidFill>
                  <a:srgbClr val="FFFFFF"/>
                </a:solidFill>
                <a:ea typeface="Arial" pitchFamily="-84" charset="0"/>
                <a:cs typeface="Arial" pitchFamily="-84" charset="0"/>
              </a:rPr>
              <a:t>The </a:t>
            </a:r>
            <a:r>
              <a:rPr lang="en-US" sz="2000" b="1" dirty="0">
                <a:solidFill>
                  <a:srgbClr val="FFFFFF"/>
                </a:solidFill>
                <a:ea typeface="Arial" pitchFamily="-84" charset="0"/>
                <a:cs typeface="Arial" pitchFamily="-84" charset="0"/>
              </a:rPr>
              <a:t>Senate allows </a:t>
            </a:r>
            <a:r>
              <a:rPr lang="en-US" sz="2000" b="1" dirty="0">
                <a:solidFill>
                  <a:srgbClr val="FFFFFF"/>
                </a:solidFill>
              </a:rPr>
              <a:t>riders</a:t>
            </a:r>
            <a:r>
              <a:rPr lang="en-US" sz="2000" b="1" dirty="0">
                <a:solidFill>
                  <a:srgbClr val="FFFFFF"/>
                </a:solidFill>
                <a:ea typeface="Arial" pitchFamily="-84" charset="0"/>
                <a:cs typeface="Arial" pitchFamily="-84" charset="0"/>
              </a:rPr>
              <a:t>–completely unrelated amendments–to be tacked onto the bill. </a:t>
            </a:r>
          </a:p>
        </p:txBody>
      </p:sp>
      <p:sp>
        <p:nvSpPr>
          <p:cNvPr id="23557" name="Text Box 3"/>
          <p:cNvSpPr txBox="1">
            <a:spLocks noChangeArrowheads="1"/>
          </p:cNvSpPr>
          <p:nvPr/>
        </p:nvSpPr>
        <p:spPr bwMode="black">
          <a:xfrm>
            <a:off x="5105400" y="2286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The Bill is Debated in the House</a:t>
            </a:r>
            <a:endParaRPr lang="en-US" sz="2000" b="1" dirty="0"/>
          </a:p>
        </p:txBody>
      </p:sp>
      <p:pic>
        <p:nvPicPr>
          <p:cNvPr id="23558" name="Picture 2" descr="The Bill is Considered on the House Floor cartoon"/>
          <p:cNvPicPr>
            <a:picLocks noChangeAspect="1" noChangeArrowheads="1"/>
          </p:cNvPicPr>
          <p:nvPr/>
        </p:nvPicPr>
        <p:blipFill>
          <a:blip r:embed="rId2" cstate="print"/>
          <a:srcRect/>
          <a:stretch>
            <a:fillRect/>
          </a:stretch>
        </p:blipFill>
        <p:spPr bwMode="auto">
          <a:xfrm>
            <a:off x="457200" y="1600200"/>
            <a:ext cx="3657600" cy="3468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57200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7651" name="AutoShape 5"/>
          <p:cNvSpPr>
            <a:spLocks noChangeArrowheads="1"/>
          </p:cNvSpPr>
          <p:nvPr/>
        </p:nvSpPr>
        <p:spPr bwMode="auto">
          <a:xfrm>
            <a:off x="457200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27652" name="Text Box 7"/>
          <p:cNvSpPr txBox="1">
            <a:spLocks noChangeArrowheads="1"/>
          </p:cNvSpPr>
          <p:nvPr/>
        </p:nvSpPr>
        <p:spPr bwMode="auto">
          <a:xfrm>
            <a:off x="4572000" y="1371600"/>
            <a:ext cx="4572000" cy="3698449"/>
          </a:xfrm>
          <a:prstGeom prst="rect">
            <a:avLst/>
          </a:prstGeom>
          <a:noFill/>
          <a:ln w="9525">
            <a:noFill/>
            <a:miter lim="800000"/>
            <a:headEnd/>
            <a:tailEnd/>
          </a:ln>
        </p:spPr>
        <p:txBody>
          <a:bodyPr>
            <a:prstTxWarp prst="textNoShape">
              <a:avLst/>
            </a:prstTxWarp>
            <a:spAutoFit/>
          </a:bodyPr>
          <a:lstStyle/>
          <a:p>
            <a:pPr>
              <a:lnSpc>
                <a:spcPct val="90000"/>
              </a:lnSpc>
              <a:buFont typeface="Arial"/>
              <a:buChar char="•"/>
            </a:pPr>
            <a:r>
              <a:rPr lang="en-US" sz="2000" b="1" dirty="0" smtClean="0"/>
              <a:t>Votes are done electronically in the House. This is a role call vote.</a:t>
            </a:r>
          </a:p>
          <a:p>
            <a:pPr>
              <a:lnSpc>
                <a:spcPct val="90000"/>
              </a:lnSpc>
              <a:buFont typeface="Arial"/>
              <a:buChar char="•"/>
            </a:pPr>
            <a:endParaRPr lang="en-US" sz="2000" b="1" dirty="0" smtClean="0"/>
          </a:p>
          <a:p>
            <a:pPr>
              <a:lnSpc>
                <a:spcPct val="90000"/>
              </a:lnSpc>
              <a:buFont typeface="Arial"/>
              <a:buChar char="•"/>
            </a:pPr>
            <a:r>
              <a:rPr lang="en-US" sz="2000" b="1" dirty="0" smtClean="0"/>
              <a:t>A tote board on the wall shows the tally. </a:t>
            </a:r>
          </a:p>
          <a:p>
            <a:pPr lvl="1">
              <a:lnSpc>
                <a:spcPct val="90000"/>
              </a:lnSpc>
              <a:buFont typeface="Arial"/>
              <a:buChar char="•"/>
            </a:pPr>
            <a:r>
              <a:rPr lang="en-US" sz="2000" b="1" dirty="0" smtClean="0"/>
              <a:t>Red = oppose. Green = Agree </a:t>
            </a:r>
            <a:br>
              <a:rPr lang="en-US" sz="2000" b="1" dirty="0" smtClean="0"/>
            </a:br>
            <a:r>
              <a:rPr lang="en-US" sz="2000" b="1" dirty="0" smtClean="0"/>
              <a:t>Yellow = Abstain</a:t>
            </a:r>
          </a:p>
          <a:p>
            <a:pPr>
              <a:lnSpc>
                <a:spcPct val="90000"/>
              </a:lnSpc>
              <a:buFont typeface="Arial"/>
              <a:buChar char="•"/>
            </a:pPr>
            <a:endParaRPr lang="en-US" sz="2000" b="1" dirty="0" smtClean="0"/>
          </a:p>
          <a:p>
            <a:pPr>
              <a:lnSpc>
                <a:spcPct val="90000"/>
              </a:lnSpc>
              <a:buFont typeface="Arial"/>
              <a:buChar char="•"/>
            </a:pPr>
            <a:r>
              <a:rPr lang="en-US" sz="2000" b="1" dirty="0" smtClean="0"/>
              <a:t>Votes can be taken by voice “yeas and nays” or a “teller vote” where members file past the sergeant of arms </a:t>
            </a:r>
          </a:p>
          <a:p>
            <a:pPr>
              <a:lnSpc>
                <a:spcPct val="90000"/>
              </a:lnSpc>
              <a:buFont typeface="Arial"/>
              <a:buChar char="•"/>
            </a:pPr>
            <a:endParaRPr lang="en-US" sz="2000" b="1" dirty="0" smtClean="0">
              <a:ea typeface="Arial" pitchFamily="-84" charset="0"/>
              <a:cs typeface="Arial" pitchFamily="-84" charset="0"/>
            </a:endParaRPr>
          </a:p>
        </p:txBody>
      </p:sp>
      <p:sp>
        <p:nvSpPr>
          <p:cNvPr id="27653" name="Text Box 3"/>
          <p:cNvSpPr txBox="1">
            <a:spLocks noChangeArrowheads="1"/>
          </p:cNvSpPr>
          <p:nvPr/>
        </p:nvSpPr>
        <p:spPr bwMode="black">
          <a:xfrm>
            <a:off x="5105400" y="2286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The Bill is Voted on in the House</a:t>
            </a:r>
          </a:p>
          <a:p>
            <a:pPr>
              <a:lnSpc>
                <a:spcPct val="90000"/>
              </a:lnSpc>
              <a:spcBef>
                <a:spcPct val="20000"/>
              </a:spcBef>
              <a:spcAft>
                <a:spcPct val="20000"/>
              </a:spcAft>
            </a:pPr>
            <a:endParaRPr lang="en-US" sz="2000" b="1" dirty="0"/>
          </a:p>
        </p:txBody>
      </p:sp>
      <p:pic>
        <p:nvPicPr>
          <p:cNvPr id="27654" name="Picture 2" descr="Vote on the Bill cartoon"/>
          <p:cNvPicPr>
            <a:picLocks noChangeAspect="1" noChangeArrowheads="1"/>
          </p:cNvPicPr>
          <p:nvPr/>
        </p:nvPicPr>
        <p:blipFill>
          <a:blip r:embed="rId2" cstate="print"/>
          <a:srcRect/>
          <a:stretch>
            <a:fillRect/>
          </a:stretch>
        </p:blipFill>
        <p:spPr bwMode="auto">
          <a:xfrm>
            <a:off x="457200" y="152400"/>
            <a:ext cx="3810000" cy="3614738"/>
          </a:xfrm>
          <a:prstGeom prst="rect">
            <a:avLst/>
          </a:prstGeom>
          <a:noFill/>
          <a:ln w="9525">
            <a:noFill/>
            <a:miter lim="800000"/>
            <a:headEnd/>
            <a:tailEnd/>
          </a:ln>
        </p:spPr>
      </p:pic>
      <p:pic>
        <p:nvPicPr>
          <p:cNvPr id="27655" name="Picture 8" descr="Congressional Voting"/>
          <p:cNvPicPr>
            <a:picLocks noChangeAspect="1" noChangeArrowheads="1"/>
          </p:cNvPicPr>
          <p:nvPr/>
        </p:nvPicPr>
        <p:blipFill>
          <a:blip r:embed="rId3" cstate="print"/>
          <a:srcRect/>
          <a:stretch>
            <a:fillRect/>
          </a:stretch>
        </p:blipFill>
        <p:spPr bwMode="auto">
          <a:xfrm>
            <a:off x="152400" y="3886200"/>
            <a:ext cx="4343400" cy="279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8675" name="AutoShape 5"/>
          <p:cNvSpPr>
            <a:spLocks noChangeArrowheads="1"/>
          </p:cNvSpPr>
          <p:nvPr/>
        </p:nvSpPr>
        <p:spPr bwMode="auto">
          <a:xfrm>
            <a:off x="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28676" name="Text Box 7"/>
          <p:cNvSpPr txBox="1">
            <a:spLocks noChangeArrowheads="1"/>
          </p:cNvSpPr>
          <p:nvPr/>
        </p:nvSpPr>
        <p:spPr bwMode="auto">
          <a:xfrm>
            <a:off x="0" y="685800"/>
            <a:ext cx="4572000" cy="5749265"/>
          </a:xfrm>
          <a:prstGeom prst="rect">
            <a:avLst/>
          </a:prstGeom>
          <a:noFill/>
          <a:ln w="9525">
            <a:noFill/>
            <a:miter lim="800000"/>
            <a:headEnd/>
            <a:tailEnd/>
          </a:ln>
        </p:spPr>
        <p:txBody>
          <a:bodyPr>
            <a:prstTxWarp prst="textNoShape">
              <a:avLst/>
            </a:prstTxWarp>
            <a:spAutoFit/>
          </a:bodyPr>
          <a:lstStyle/>
          <a:p>
            <a:pPr>
              <a:lnSpc>
                <a:spcPct val="90000"/>
              </a:lnSpc>
              <a:buFont typeface="Arial"/>
              <a:buChar char="•"/>
            </a:pPr>
            <a:r>
              <a:rPr lang="en-US" sz="2400" b="1" dirty="0" smtClean="0"/>
              <a:t>The bill is sent to the US Senate.</a:t>
            </a:r>
          </a:p>
          <a:p>
            <a:pPr>
              <a:lnSpc>
                <a:spcPct val="90000"/>
              </a:lnSpc>
              <a:buFont typeface="Arial"/>
              <a:buChar char="•"/>
            </a:pPr>
            <a:endParaRPr lang="en-US" sz="2400" b="1" dirty="0" smtClean="0"/>
          </a:p>
          <a:p>
            <a:pPr>
              <a:lnSpc>
                <a:spcPct val="90000"/>
              </a:lnSpc>
              <a:buFont typeface="Arial"/>
              <a:buChar char="•"/>
            </a:pPr>
            <a:r>
              <a:rPr lang="en-US" sz="2400" b="1" dirty="0" smtClean="0"/>
              <a:t>A Senate version is written with the letter S. and a number. House bills have HR.</a:t>
            </a:r>
          </a:p>
          <a:p>
            <a:pPr>
              <a:lnSpc>
                <a:spcPct val="90000"/>
              </a:lnSpc>
              <a:buFont typeface="Arial"/>
              <a:buChar char="•"/>
            </a:pPr>
            <a:endParaRPr lang="en-US" sz="2400" b="1" dirty="0" smtClean="0"/>
          </a:p>
          <a:p>
            <a:pPr>
              <a:lnSpc>
                <a:spcPct val="90000"/>
              </a:lnSpc>
              <a:buFont typeface="Arial"/>
              <a:buChar char="•"/>
            </a:pPr>
            <a:r>
              <a:rPr lang="en-US" sz="2400" b="1" dirty="0" smtClean="0"/>
              <a:t>As in the House, the bill must be referred to the appropriate standing committee.</a:t>
            </a:r>
          </a:p>
          <a:p>
            <a:pPr>
              <a:lnSpc>
                <a:spcPct val="90000"/>
              </a:lnSpc>
              <a:buFont typeface="Arial"/>
              <a:buChar char="•"/>
            </a:pPr>
            <a:endParaRPr lang="en-US" sz="2400" b="1" dirty="0" smtClean="0"/>
          </a:p>
          <a:p>
            <a:pPr>
              <a:lnSpc>
                <a:spcPct val="90000"/>
              </a:lnSpc>
              <a:buFont typeface="Arial"/>
              <a:buChar char="•"/>
            </a:pPr>
            <a:r>
              <a:rPr lang="en-US" sz="2400" b="1" dirty="0" smtClean="0"/>
              <a:t>Committees hold hearings and make changes to the bill.</a:t>
            </a:r>
          </a:p>
          <a:p>
            <a:pPr>
              <a:lnSpc>
                <a:spcPct val="90000"/>
              </a:lnSpc>
              <a:buFont typeface="Arial"/>
              <a:buChar char="•"/>
            </a:pPr>
            <a:endParaRPr lang="en-US" sz="2400" b="1" dirty="0" smtClean="0"/>
          </a:p>
          <a:p>
            <a:pPr>
              <a:lnSpc>
                <a:spcPct val="90000"/>
              </a:lnSpc>
              <a:buFont typeface="Arial"/>
              <a:buChar char="•"/>
            </a:pPr>
            <a:r>
              <a:rPr lang="en-US" sz="2400" b="1" dirty="0" smtClean="0"/>
              <a:t>The committee can ‘report” the bill to the Senate floor.</a:t>
            </a:r>
            <a:endParaRPr lang="en-US" sz="2800" b="1" dirty="0" smtClean="0"/>
          </a:p>
          <a:p>
            <a:pPr marL="344488" indent="-344488">
              <a:lnSpc>
                <a:spcPct val="90000"/>
              </a:lnSpc>
              <a:spcBef>
                <a:spcPct val="20000"/>
              </a:spcBef>
              <a:spcAft>
                <a:spcPct val="20000"/>
              </a:spcAft>
              <a:buFontTx/>
              <a:buChar char="•"/>
            </a:pPr>
            <a:endParaRPr lang="en-US" sz="2400" b="1" dirty="0">
              <a:solidFill>
                <a:srgbClr val="FFFF00"/>
              </a:solidFill>
              <a:ea typeface="Arial" pitchFamily="-84" charset="0"/>
              <a:cs typeface="Arial" pitchFamily="-84" charset="0"/>
            </a:endParaRPr>
          </a:p>
        </p:txBody>
      </p:sp>
      <p:sp>
        <p:nvSpPr>
          <p:cNvPr id="28677" name="Text Box 3"/>
          <p:cNvSpPr txBox="1">
            <a:spLocks noChangeArrowheads="1"/>
          </p:cNvSpPr>
          <p:nvPr/>
        </p:nvSpPr>
        <p:spPr bwMode="black">
          <a:xfrm>
            <a:off x="533400" y="228600"/>
            <a:ext cx="3505200" cy="579438"/>
          </a:xfrm>
          <a:prstGeom prst="rect">
            <a:avLst/>
          </a:prstGeom>
          <a:noFill/>
          <a:ln w="9525">
            <a:noFill/>
            <a:miter lim="800000"/>
            <a:headEnd/>
            <a:tailEnd/>
          </a:ln>
        </p:spPr>
        <p:txBody>
          <a:bodyPr>
            <a:prstTxWarp prst="textNoShape">
              <a:avLst/>
            </a:prstTxWarp>
          </a:bodyPr>
          <a:lstStyle/>
          <a:p>
            <a:pPr>
              <a:lnSpc>
                <a:spcPct val="90000"/>
              </a:lnSpc>
              <a:spcBef>
                <a:spcPct val="20000"/>
              </a:spcBef>
              <a:spcAft>
                <a:spcPct val="20000"/>
              </a:spcAft>
            </a:pPr>
            <a:r>
              <a:rPr lang="en-US" sz="2000" b="1" dirty="0" smtClean="0"/>
              <a:t>The Bill Goes to the Senate</a:t>
            </a:r>
            <a:endParaRPr lang="en-US" sz="2000" b="1" dirty="0"/>
          </a:p>
        </p:txBody>
      </p:sp>
      <p:pic>
        <p:nvPicPr>
          <p:cNvPr id="28678" name="Picture 2" descr="Refer to Senate cartoon"/>
          <p:cNvPicPr>
            <a:picLocks noChangeAspect="1" noChangeArrowheads="1"/>
          </p:cNvPicPr>
          <p:nvPr/>
        </p:nvPicPr>
        <p:blipFill>
          <a:blip r:embed="rId2" cstate="print"/>
          <a:srcRect/>
          <a:stretch>
            <a:fillRect/>
          </a:stretch>
        </p:blipFill>
        <p:spPr bwMode="auto">
          <a:xfrm>
            <a:off x="4800600" y="1524000"/>
            <a:ext cx="4040188" cy="3832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4579" name="AutoShape 5"/>
          <p:cNvSpPr>
            <a:spLocks noChangeArrowheads="1"/>
          </p:cNvSpPr>
          <p:nvPr/>
        </p:nvSpPr>
        <p:spPr bwMode="auto">
          <a:xfrm>
            <a:off x="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24580" name="Text Box 7"/>
          <p:cNvSpPr txBox="1">
            <a:spLocks noChangeArrowheads="1"/>
          </p:cNvSpPr>
          <p:nvPr/>
        </p:nvSpPr>
        <p:spPr bwMode="auto">
          <a:xfrm>
            <a:off x="0" y="690563"/>
            <a:ext cx="4572000" cy="5698997"/>
          </a:xfrm>
          <a:prstGeom prst="rect">
            <a:avLst/>
          </a:prstGeom>
          <a:noFill/>
          <a:ln w="9525">
            <a:noFill/>
            <a:miter lim="800000"/>
            <a:headEnd/>
            <a:tailEnd/>
          </a:ln>
        </p:spPr>
        <p:txBody>
          <a:bodyPr>
            <a:prstTxWarp prst="textNoShape">
              <a:avLst/>
            </a:prstTxWarp>
            <a:spAutoFit/>
          </a:bodyPr>
          <a:lstStyle/>
          <a:p>
            <a:pPr>
              <a:lnSpc>
                <a:spcPct val="90000"/>
              </a:lnSpc>
              <a:buFont typeface="Arial"/>
              <a:buChar char="•"/>
            </a:pPr>
            <a:r>
              <a:rPr lang="en-US" sz="2000" b="1" dirty="0" smtClean="0"/>
              <a:t>The Senate Majority Leader determines which bills are scheduled, when and for how long.</a:t>
            </a:r>
          </a:p>
          <a:p>
            <a:pPr>
              <a:lnSpc>
                <a:spcPct val="90000"/>
              </a:lnSpc>
              <a:buFont typeface="Arial"/>
              <a:buChar char="•"/>
            </a:pPr>
            <a:endParaRPr lang="en-US" sz="2000" b="1" dirty="0" smtClean="0"/>
          </a:p>
          <a:p>
            <a:pPr>
              <a:lnSpc>
                <a:spcPct val="90000"/>
              </a:lnSpc>
              <a:buFont typeface="Arial"/>
              <a:buChar char="•"/>
            </a:pPr>
            <a:r>
              <a:rPr lang="en-US" sz="2000" b="1" dirty="0" smtClean="0"/>
              <a:t>As in the House, the bill must be referred to the appropriate standing committee.</a:t>
            </a:r>
          </a:p>
          <a:p>
            <a:pPr>
              <a:lnSpc>
                <a:spcPct val="90000"/>
              </a:lnSpc>
              <a:buFont typeface="Arial"/>
              <a:buChar char="•"/>
            </a:pPr>
            <a:endParaRPr lang="en-US" sz="2000" b="1" dirty="0" smtClean="0"/>
          </a:p>
          <a:p>
            <a:pPr>
              <a:lnSpc>
                <a:spcPct val="90000"/>
              </a:lnSpc>
              <a:buFont typeface="Arial"/>
              <a:buChar char="•"/>
            </a:pPr>
            <a:r>
              <a:rPr lang="en-US" sz="2000" b="1" dirty="0" smtClean="0"/>
              <a:t>Debate in the Senate is unlimited. </a:t>
            </a:r>
            <a:r>
              <a:rPr lang="en-US" sz="2000" b="1" dirty="0" smtClean="0"/>
              <a:t>Filibusters (talking the bill to death) </a:t>
            </a:r>
            <a:r>
              <a:rPr lang="en-US" sz="2000" b="1" dirty="0" smtClean="0"/>
              <a:t>can be used by the minority to block bills.</a:t>
            </a:r>
          </a:p>
          <a:p>
            <a:pPr>
              <a:lnSpc>
                <a:spcPct val="90000"/>
              </a:lnSpc>
              <a:buFont typeface="Arial"/>
              <a:buChar char="•"/>
            </a:pPr>
            <a:r>
              <a:rPr lang="en-US" sz="2000" b="1" dirty="0" smtClean="0"/>
              <a:t> </a:t>
            </a:r>
          </a:p>
          <a:p>
            <a:pPr>
              <a:lnSpc>
                <a:spcPct val="90000"/>
              </a:lnSpc>
              <a:buFont typeface="Arial"/>
              <a:buChar char="•"/>
            </a:pPr>
            <a:r>
              <a:rPr lang="en-US" sz="2000" b="1" dirty="0" smtClean="0"/>
              <a:t>3/5 (60) of the Senate must agree to </a:t>
            </a:r>
            <a:r>
              <a:rPr lang="en-US" sz="2000" b="1" dirty="0" smtClean="0"/>
              <a:t>end a </a:t>
            </a:r>
            <a:r>
              <a:rPr lang="en-US" sz="2000" b="1" dirty="0" smtClean="0"/>
              <a:t>filibuster</a:t>
            </a:r>
            <a:r>
              <a:rPr lang="en-US" sz="2000" b="1" dirty="0" smtClean="0"/>
              <a:t> </a:t>
            </a:r>
            <a:r>
              <a:rPr lang="en-US" sz="2000" b="1" dirty="0" smtClean="0"/>
              <a:t>(this is called “cloture”)</a:t>
            </a:r>
          </a:p>
          <a:p>
            <a:pPr>
              <a:lnSpc>
                <a:spcPct val="90000"/>
              </a:lnSpc>
              <a:buFont typeface="Arial"/>
              <a:buChar char="•"/>
            </a:pPr>
            <a:endParaRPr lang="en-US" sz="2000" b="1" dirty="0" smtClean="0"/>
          </a:p>
          <a:p>
            <a:pPr>
              <a:lnSpc>
                <a:spcPct val="90000"/>
              </a:lnSpc>
              <a:buFont typeface="Arial"/>
              <a:buChar char="•"/>
            </a:pPr>
            <a:r>
              <a:rPr lang="en-US" sz="2000" b="1" dirty="0" smtClean="0"/>
              <a:t>The Senate Rules committee is much weaker than the House’s.</a:t>
            </a:r>
          </a:p>
          <a:p>
            <a:pPr marL="344488" indent="-344488">
              <a:lnSpc>
                <a:spcPct val="90000"/>
              </a:lnSpc>
              <a:spcBef>
                <a:spcPct val="20000"/>
              </a:spcBef>
              <a:spcAft>
                <a:spcPct val="20000"/>
              </a:spcAft>
              <a:buFontTx/>
              <a:buChar char="•"/>
            </a:pPr>
            <a:endParaRPr lang="en-US" sz="2000" dirty="0">
              <a:latin typeface="Comic Sans MS" pitchFamily="-84" charset="0"/>
            </a:endParaRPr>
          </a:p>
        </p:txBody>
      </p:sp>
      <p:sp>
        <p:nvSpPr>
          <p:cNvPr id="24581" name="Text Box 3"/>
          <p:cNvSpPr txBox="1">
            <a:spLocks noChangeArrowheads="1"/>
          </p:cNvSpPr>
          <p:nvPr/>
        </p:nvSpPr>
        <p:spPr bwMode="black">
          <a:xfrm>
            <a:off x="381000" y="2286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The Bill is Debated</a:t>
            </a:r>
            <a:endParaRPr lang="en-US" sz="2000" b="1" dirty="0"/>
          </a:p>
        </p:txBody>
      </p:sp>
      <p:pic>
        <p:nvPicPr>
          <p:cNvPr id="24582" name="Picture 12" descr="Filibuster"/>
          <p:cNvPicPr>
            <a:picLocks noChangeAspect="1" noChangeArrowheads="1"/>
          </p:cNvPicPr>
          <p:nvPr/>
        </p:nvPicPr>
        <p:blipFill>
          <a:blip r:embed="rId3" cstate="print"/>
          <a:srcRect/>
          <a:stretch>
            <a:fillRect/>
          </a:stretch>
        </p:blipFill>
        <p:spPr bwMode="auto">
          <a:xfrm>
            <a:off x="4724400" y="1600200"/>
            <a:ext cx="4267200" cy="3163888"/>
          </a:xfrm>
          <a:prstGeom prst="rect">
            <a:avLst/>
          </a:prstGeom>
          <a:noFill/>
          <a:ln w="9525">
            <a:noFill/>
            <a:miter lim="800000"/>
            <a:headEnd/>
            <a:tailEnd/>
          </a:ln>
        </p:spPr>
      </p:pic>
      <p:sp>
        <p:nvSpPr>
          <p:cNvPr id="24583" name="TextBox 6"/>
          <p:cNvSpPr txBox="1">
            <a:spLocks noChangeArrowheads="1"/>
          </p:cNvSpPr>
          <p:nvPr/>
        </p:nvSpPr>
        <p:spPr bwMode="auto">
          <a:xfrm>
            <a:off x="4648200" y="5562600"/>
            <a:ext cx="4267200" cy="830263"/>
          </a:xfrm>
          <a:prstGeom prst="rect">
            <a:avLst/>
          </a:prstGeom>
          <a:noFill/>
          <a:ln w="9525">
            <a:noFill/>
            <a:miter lim="800000"/>
            <a:headEnd/>
            <a:tailEnd/>
          </a:ln>
        </p:spPr>
        <p:txBody>
          <a:bodyPr>
            <a:prstTxWarp prst="textNoShape">
              <a:avLst/>
            </a:prstTxWarp>
            <a:spAutoFit/>
          </a:bodyPr>
          <a:lstStyle/>
          <a:p>
            <a:pPr algn="ctr"/>
            <a:r>
              <a:rPr lang="en-US" sz="2400" dirty="0">
                <a:hlinkClick r:id="rId4"/>
              </a:rPr>
              <a:t>Mr. Smith Goes to Washington-Filibuster</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124200" y="5791200"/>
            <a:ext cx="3505200" cy="461963"/>
          </a:xfrm>
          <a:prstGeom prst="rect">
            <a:avLst/>
          </a:prstGeom>
          <a:noFill/>
          <a:ln w="9525">
            <a:noFill/>
            <a:miter lim="800000"/>
            <a:headEnd/>
            <a:tailEnd/>
          </a:ln>
        </p:spPr>
        <p:txBody>
          <a:bodyPr>
            <a:prstTxWarp prst="textNoShape">
              <a:avLst/>
            </a:prstTxWarp>
            <a:spAutoFit/>
          </a:bodyPr>
          <a:lstStyle/>
          <a:p>
            <a:r>
              <a:rPr lang="en-US" sz="2400">
                <a:hlinkClick r:id="rId2"/>
              </a:rPr>
              <a:t>Five Longest Fillibusters</a:t>
            </a:r>
            <a:endParaRPr lang="en-US" sz="2400"/>
          </a:p>
        </p:txBody>
      </p:sp>
      <p:pic>
        <p:nvPicPr>
          <p:cNvPr id="26627" name="Picture 2" descr="fillibuster.jpg"/>
          <p:cNvPicPr>
            <a:picLocks noChangeAspect="1"/>
          </p:cNvPicPr>
          <p:nvPr/>
        </p:nvPicPr>
        <p:blipFill>
          <a:blip r:embed="rId3" cstate="print"/>
          <a:srcRect/>
          <a:stretch>
            <a:fillRect/>
          </a:stretch>
        </p:blipFill>
        <p:spPr bwMode="auto">
          <a:xfrm>
            <a:off x="457200" y="533400"/>
            <a:ext cx="3810000" cy="5080000"/>
          </a:xfrm>
          <a:prstGeom prst="rect">
            <a:avLst/>
          </a:prstGeom>
          <a:noFill/>
          <a:ln w="9525">
            <a:noFill/>
            <a:miter lim="800000"/>
            <a:headEnd/>
            <a:tailEnd/>
          </a:ln>
        </p:spPr>
      </p:pic>
      <p:sp>
        <p:nvSpPr>
          <p:cNvPr id="26628" name="TextBox 3"/>
          <p:cNvSpPr txBox="1">
            <a:spLocks noChangeArrowheads="1"/>
          </p:cNvSpPr>
          <p:nvPr/>
        </p:nvSpPr>
        <p:spPr bwMode="auto">
          <a:xfrm>
            <a:off x="4495800" y="2057400"/>
            <a:ext cx="4114800" cy="2308225"/>
          </a:xfrm>
          <a:prstGeom prst="rect">
            <a:avLst/>
          </a:prstGeom>
          <a:noFill/>
          <a:ln w="9525">
            <a:noFill/>
            <a:miter lim="800000"/>
            <a:headEnd/>
            <a:tailEnd/>
          </a:ln>
        </p:spPr>
        <p:txBody>
          <a:bodyPr>
            <a:prstTxWarp prst="textNoShape">
              <a:avLst/>
            </a:prstTxWarp>
            <a:spAutoFit/>
          </a:bodyPr>
          <a:lstStyle/>
          <a:p>
            <a:r>
              <a:rPr lang="en-US"/>
              <a:t>Although the Civil Rights Act had been passed by the House of Representatives on February 10, 1964, it was subjected to 75 days of Southern filibuster and hundreds of proposed amendments in the Senate. The Senate did not approve the bill until June 19, 1964.</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30723" name="AutoShape 5"/>
          <p:cNvSpPr>
            <a:spLocks noChangeArrowheads="1"/>
          </p:cNvSpPr>
          <p:nvPr/>
        </p:nvSpPr>
        <p:spPr bwMode="auto">
          <a:xfrm>
            <a:off x="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30724" name="Text Box 7"/>
          <p:cNvSpPr txBox="1">
            <a:spLocks noChangeArrowheads="1"/>
          </p:cNvSpPr>
          <p:nvPr/>
        </p:nvSpPr>
        <p:spPr bwMode="auto">
          <a:xfrm>
            <a:off x="0" y="1066800"/>
            <a:ext cx="4572000" cy="3618427"/>
          </a:xfrm>
          <a:prstGeom prst="rect">
            <a:avLst/>
          </a:prstGeom>
          <a:noFill/>
          <a:ln w="9525">
            <a:noFill/>
            <a:miter lim="800000"/>
            <a:headEnd/>
            <a:tailEnd/>
          </a:ln>
        </p:spPr>
        <p:txBody>
          <a:bodyPr>
            <a:prstTxWarp prst="textNoShape">
              <a:avLst/>
            </a:prstTxWarp>
            <a:spAutoFit/>
          </a:bodyPr>
          <a:lstStyle/>
          <a:p>
            <a:pPr>
              <a:buFont typeface="Arial"/>
              <a:buChar char="•"/>
            </a:pPr>
            <a:r>
              <a:rPr lang="en-US" sz="2000" b="1" dirty="0" smtClean="0"/>
              <a:t>A simple majority in both houses is needed to pass the bill (51%).</a:t>
            </a:r>
          </a:p>
          <a:p>
            <a:pPr>
              <a:buFont typeface="Arial"/>
              <a:buChar char="•"/>
            </a:pPr>
            <a:endParaRPr lang="en-US" sz="2000" b="1" dirty="0" smtClean="0"/>
          </a:p>
          <a:p>
            <a:pPr>
              <a:buFont typeface="Arial"/>
              <a:buChar char="•"/>
            </a:pPr>
            <a:r>
              <a:rPr lang="en-US" sz="2000" b="1" dirty="0" smtClean="0"/>
              <a:t>In the House: 218 needed to control the House.</a:t>
            </a:r>
          </a:p>
          <a:p>
            <a:pPr>
              <a:buFont typeface="Arial"/>
              <a:buChar char="•"/>
            </a:pPr>
            <a:endParaRPr lang="en-US" sz="2000" b="1" dirty="0" smtClean="0"/>
          </a:p>
          <a:p>
            <a:pPr>
              <a:buFont typeface="Arial"/>
              <a:buChar char="•"/>
            </a:pPr>
            <a:r>
              <a:rPr lang="en-US" sz="2000" b="1" dirty="0" smtClean="0"/>
              <a:t>In the Senate: 51 senators needed to pass the bill (and control the Senate).</a:t>
            </a:r>
          </a:p>
          <a:p>
            <a:pPr marL="344488" indent="-344488">
              <a:lnSpc>
                <a:spcPct val="90000"/>
              </a:lnSpc>
              <a:spcBef>
                <a:spcPct val="20000"/>
              </a:spcBef>
              <a:spcAft>
                <a:spcPct val="20000"/>
              </a:spcAft>
              <a:buFontTx/>
              <a:buChar char="•"/>
            </a:pPr>
            <a:endParaRPr lang="en-US" sz="2000" dirty="0" smtClean="0">
              <a:ea typeface="Arial" pitchFamily="-84" charset="0"/>
              <a:cs typeface="Arial" pitchFamily="-84" charset="0"/>
            </a:endParaRPr>
          </a:p>
          <a:p>
            <a:pPr marL="344488" indent="-344488">
              <a:lnSpc>
                <a:spcPct val="90000"/>
              </a:lnSpc>
              <a:spcBef>
                <a:spcPct val="20000"/>
              </a:spcBef>
              <a:spcAft>
                <a:spcPct val="20000"/>
              </a:spcAft>
              <a:buFontTx/>
              <a:buChar char="•"/>
            </a:pPr>
            <a:endParaRPr lang="en-US" sz="2000" dirty="0">
              <a:sym typeface="Symbol" pitchFamily="-84" charset="2"/>
            </a:endParaRPr>
          </a:p>
        </p:txBody>
      </p:sp>
      <p:sp>
        <p:nvSpPr>
          <p:cNvPr id="30725" name="Text Box 3"/>
          <p:cNvSpPr txBox="1">
            <a:spLocks noChangeArrowheads="1"/>
          </p:cNvSpPr>
          <p:nvPr/>
        </p:nvSpPr>
        <p:spPr bwMode="black">
          <a:xfrm>
            <a:off x="533400" y="2286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Both Houses Must Pass the Bill</a:t>
            </a:r>
            <a:endParaRPr lang="en-US" sz="2000" b="1" dirty="0"/>
          </a:p>
        </p:txBody>
      </p:sp>
      <p:pic>
        <p:nvPicPr>
          <p:cNvPr id="9" name="Picture 8" descr="senate vote.jpg"/>
          <p:cNvPicPr>
            <a:picLocks noChangeAspect="1"/>
          </p:cNvPicPr>
          <p:nvPr/>
        </p:nvPicPr>
        <p:blipFill>
          <a:blip r:embed="rId2" cstate="print"/>
          <a:stretch>
            <a:fillRect/>
          </a:stretch>
        </p:blipFill>
        <p:spPr>
          <a:xfrm>
            <a:off x="4876800" y="1752600"/>
            <a:ext cx="3967506" cy="297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4572000" y="0"/>
            <a:ext cx="4572000" cy="6869113"/>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9699" name="AutoShape 5"/>
          <p:cNvSpPr>
            <a:spLocks noChangeArrowheads="1"/>
          </p:cNvSpPr>
          <p:nvPr/>
        </p:nvSpPr>
        <p:spPr bwMode="auto">
          <a:xfrm>
            <a:off x="4572000" y="0"/>
            <a:ext cx="4572000" cy="68691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29700" name="Text Box 7"/>
          <p:cNvSpPr txBox="1">
            <a:spLocks noChangeArrowheads="1"/>
          </p:cNvSpPr>
          <p:nvPr/>
        </p:nvSpPr>
        <p:spPr bwMode="auto">
          <a:xfrm>
            <a:off x="4572000" y="1676400"/>
            <a:ext cx="4572000" cy="5324535"/>
          </a:xfrm>
          <a:prstGeom prst="rect">
            <a:avLst/>
          </a:prstGeom>
          <a:noFill/>
          <a:ln w="9525">
            <a:noFill/>
            <a:miter lim="800000"/>
            <a:headEnd/>
            <a:tailEnd/>
          </a:ln>
        </p:spPr>
        <p:txBody>
          <a:bodyPr>
            <a:prstTxWarp prst="textNoShape">
              <a:avLst/>
            </a:prstTxWarp>
            <a:spAutoFit/>
          </a:bodyPr>
          <a:lstStyle/>
          <a:p>
            <a:pPr>
              <a:buFont typeface="Arial"/>
              <a:buChar char="•"/>
            </a:pPr>
            <a:r>
              <a:rPr lang="en-US" sz="2000" b="1" dirty="0" smtClean="0"/>
              <a:t>Each house passes its own bill.</a:t>
            </a:r>
          </a:p>
          <a:p>
            <a:pPr>
              <a:buFont typeface="Arial"/>
              <a:buChar char="•"/>
            </a:pPr>
            <a:endParaRPr lang="en-US" sz="2000" b="1" dirty="0" smtClean="0"/>
          </a:p>
          <a:p>
            <a:pPr>
              <a:buFont typeface="Arial"/>
              <a:buChar char="•"/>
            </a:pPr>
            <a:r>
              <a:rPr lang="en-US" sz="2000" b="1" dirty="0" smtClean="0"/>
              <a:t>Any differences must be ironed out and made into one bill.</a:t>
            </a:r>
          </a:p>
          <a:p>
            <a:pPr>
              <a:buFont typeface="Arial"/>
              <a:buChar char="•"/>
            </a:pPr>
            <a:endParaRPr lang="en-US" sz="2000" b="1" dirty="0" smtClean="0"/>
          </a:p>
          <a:p>
            <a:pPr>
              <a:buFont typeface="Arial"/>
              <a:buChar char="•"/>
            </a:pPr>
            <a:r>
              <a:rPr lang="en-US" sz="2000" b="1" dirty="0" smtClean="0"/>
              <a:t>The bill is considered by a conference committee, made up of both House and Senate members.</a:t>
            </a:r>
          </a:p>
          <a:p>
            <a:pPr>
              <a:buFont typeface="Arial"/>
              <a:buChar char="•"/>
            </a:pPr>
            <a:endParaRPr lang="en-US" sz="2000" b="1" dirty="0" smtClean="0"/>
          </a:p>
          <a:p>
            <a:pPr>
              <a:buFont typeface="Arial"/>
              <a:buChar char="•"/>
            </a:pPr>
            <a:r>
              <a:rPr lang="en-US" sz="2000" b="1" dirty="0" smtClean="0"/>
              <a:t>They negotiate and compromise and send the combined bill back to both houses.</a:t>
            </a:r>
          </a:p>
          <a:p>
            <a:pPr>
              <a:buFont typeface="Arial"/>
              <a:buChar char="•"/>
            </a:pPr>
            <a:endParaRPr lang="en-US" sz="2000" b="1" dirty="0" smtClean="0"/>
          </a:p>
          <a:p>
            <a:pPr>
              <a:buFont typeface="Arial"/>
              <a:buChar char="•"/>
            </a:pPr>
            <a:r>
              <a:rPr lang="en-US" sz="2000" b="1" dirty="0" smtClean="0"/>
              <a:t>A vote on the “conference report” must be taken and passed by both Houses.</a:t>
            </a:r>
          </a:p>
          <a:p>
            <a:pPr marL="344488" indent="-344488">
              <a:lnSpc>
                <a:spcPct val="90000"/>
              </a:lnSpc>
              <a:spcBef>
                <a:spcPct val="20000"/>
              </a:spcBef>
              <a:spcAft>
                <a:spcPct val="20000"/>
              </a:spcAft>
              <a:buFontTx/>
              <a:buChar char="•"/>
            </a:pPr>
            <a:endParaRPr lang="en-US" sz="2000" dirty="0">
              <a:ea typeface="Arial" pitchFamily="-84" charset="0"/>
              <a:cs typeface="Arial" pitchFamily="-84" charset="0"/>
            </a:endParaRPr>
          </a:p>
        </p:txBody>
      </p:sp>
      <p:sp>
        <p:nvSpPr>
          <p:cNvPr id="29701" name="Text Box 3"/>
          <p:cNvSpPr txBox="1">
            <a:spLocks noChangeArrowheads="1"/>
          </p:cNvSpPr>
          <p:nvPr/>
        </p:nvSpPr>
        <p:spPr bwMode="black">
          <a:xfrm>
            <a:off x="5029200" y="3048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Differences Between Houses Must Be Reconciled</a:t>
            </a:r>
            <a:endParaRPr lang="en-US" sz="2000" b="1" dirty="0"/>
          </a:p>
        </p:txBody>
      </p:sp>
      <p:pic>
        <p:nvPicPr>
          <p:cNvPr id="29702" name="Picture 2" descr="The Bill is Enrolled cartoon"/>
          <p:cNvPicPr>
            <a:picLocks noChangeAspect="1" noChangeArrowheads="1"/>
          </p:cNvPicPr>
          <p:nvPr/>
        </p:nvPicPr>
        <p:blipFill>
          <a:blip r:embed="rId2" cstate="print"/>
          <a:srcRect/>
          <a:stretch>
            <a:fillRect/>
          </a:stretch>
        </p:blipFill>
        <p:spPr bwMode="auto">
          <a:xfrm>
            <a:off x="457200" y="1524000"/>
            <a:ext cx="3614738" cy="3429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30723" name="AutoShape 5"/>
          <p:cNvSpPr>
            <a:spLocks noChangeArrowheads="1"/>
          </p:cNvSpPr>
          <p:nvPr/>
        </p:nvSpPr>
        <p:spPr bwMode="auto">
          <a:xfrm>
            <a:off x="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30724" name="Text Box 7"/>
          <p:cNvSpPr txBox="1">
            <a:spLocks noChangeArrowheads="1"/>
          </p:cNvSpPr>
          <p:nvPr/>
        </p:nvSpPr>
        <p:spPr bwMode="auto">
          <a:xfrm>
            <a:off x="228600" y="838200"/>
            <a:ext cx="4343400" cy="6665415"/>
          </a:xfrm>
          <a:prstGeom prst="rect">
            <a:avLst/>
          </a:prstGeom>
          <a:noFill/>
          <a:ln w="9525">
            <a:noFill/>
            <a:miter lim="800000"/>
            <a:headEnd/>
            <a:tailEnd/>
          </a:ln>
        </p:spPr>
        <p:txBody>
          <a:bodyPr wrap="square">
            <a:prstTxWarp prst="textNoShape">
              <a:avLst/>
            </a:prstTxWarp>
            <a:spAutoFit/>
          </a:bodyPr>
          <a:lstStyle/>
          <a:p>
            <a:pPr>
              <a:lnSpc>
                <a:spcPct val="90000"/>
              </a:lnSpc>
              <a:buFont typeface="Arial"/>
              <a:buChar char="•"/>
            </a:pPr>
            <a:r>
              <a:rPr lang="en-US" sz="2000" b="1" dirty="0" smtClean="0"/>
              <a:t>The president can sign the bill if he wants it to become law.</a:t>
            </a:r>
          </a:p>
          <a:p>
            <a:pPr>
              <a:lnSpc>
                <a:spcPct val="90000"/>
              </a:lnSpc>
              <a:buFont typeface="Arial"/>
              <a:buChar char="•"/>
            </a:pPr>
            <a:endParaRPr lang="en-US" sz="2000" b="1" dirty="0" smtClean="0"/>
          </a:p>
          <a:p>
            <a:pPr>
              <a:lnSpc>
                <a:spcPct val="90000"/>
              </a:lnSpc>
              <a:buFont typeface="Arial"/>
              <a:buChar char="•"/>
            </a:pPr>
            <a:r>
              <a:rPr lang="en-US" sz="2000" b="1" dirty="0" smtClean="0"/>
              <a:t>He can include “signing statements” that say how the law should be enforced or if parts will not be enforced.</a:t>
            </a:r>
          </a:p>
          <a:p>
            <a:pPr>
              <a:lnSpc>
                <a:spcPct val="90000"/>
              </a:lnSpc>
              <a:buFont typeface="Arial"/>
              <a:buChar char="•"/>
            </a:pPr>
            <a:endParaRPr lang="en-US" sz="2000" b="1" dirty="0" smtClean="0"/>
          </a:p>
          <a:p>
            <a:pPr>
              <a:lnSpc>
                <a:spcPct val="90000"/>
              </a:lnSpc>
              <a:buFont typeface="Arial"/>
              <a:buChar char="•"/>
            </a:pPr>
            <a:r>
              <a:rPr lang="en-US" sz="2000" b="1" dirty="0" smtClean="0"/>
              <a:t>The president can veto or reject the bill. He must include his reasons and recommendations for correction.</a:t>
            </a:r>
          </a:p>
          <a:p>
            <a:pPr>
              <a:lnSpc>
                <a:spcPct val="90000"/>
              </a:lnSpc>
              <a:buFont typeface="Arial"/>
              <a:buChar char="•"/>
            </a:pPr>
            <a:endParaRPr lang="en-US" sz="2000" b="1" dirty="0" smtClean="0"/>
          </a:p>
          <a:p>
            <a:pPr>
              <a:lnSpc>
                <a:spcPct val="90000"/>
              </a:lnSpc>
              <a:buFont typeface="Arial"/>
              <a:buChar char="•"/>
            </a:pPr>
            <a:r>
              <a:rPr lang="en-US" sz="2000" b="1" dirty="0" smtClean="0"/>
              <a:t>The president can choose not to act on the bill. If Congress is in session, the bill becomes law after 10 days.</a:t>
            </a:r>
          </a:p>
          <a:p>
            <a:pPr>
              <a:lnSpc>
                <a:spcPct val="90000"/>
              </a:lnSpc>
              <a:buFont typeface="Arial"/>
              <a:buChar char="•"/>
            </a:pPr>
            <a:endParaRPr lang="en-US" sz="2000" b="1" dirty="0" smtClean="0"/>
          </a:p>
          <a:p>
            <a:pPr>
              <a:lnSpc>
                <a:spcPct val="90000"/>
              </a:lnSpc>
              <a:buFont typeface="Arial"/>
              <a:buChar char="•"/>
            </a:pPr>
            <a:r>
              <a:rPr lang="en-US" sz="2000" b="1" dirty="0" smtClean="0"/>
              <a:t>If Congress is not in session, the bill dies after 10 days. This is called a “pocket veto.”</a:t>
            </a:r>
          </a:p>
          <a:p>
            <a:pPr marL="344488" indent="-344488">
              <a:lnSpc>
                <a:spcPct val="90000"/>
              </a:lnSpc>
              <a:spcBef>
                <a:spcPct val="20000"/>
              </a:spcBef>
              <a:spcAft>
                <a:spcPct val="20000"/>
              </a:spcAft>
              <a:buFontTx/>
              <a:buChar char="•"/>
            </a:pPr>
            <a:endParaRPr lang="en-US" sz="2000" dirty="0" smtClean="0">
              <a:ea typeface="Arial" pitchFamily="-84" charset="0"/>
              <a:cs typeface="Arial" pitchFamily="-84" charset="0"/>
            </a:endParaRPr>
          </a:p>
          <a:p>
            <a:pPr marL="344488" indent="-344488">
              <a:lnSpc>
                <a:spcPct val="90000"/>
              </a:lnSpc>
              <a:spcBef>
                <a:spcPct val="20000"/>
              </a:spcBef>
              <a:spcAft>
                <a:spcPct val="20000"/>
              </a:spcAft>
              <a:buFontTx/>
              <a:buChar char="•"/>
            </a:pPr>
            <a:endParaRPr lang="en-US" sz="2000" dirty="0">
              <a:sym typeface="Symbol" pitchFamily="-84" charset="2"/>
            </a:endParaRPr>
          </a:p>
        </p:txBody>
      </p:sp>
      <p:sp>
        <p:nvSpPr>
          <p:cNvPr id="30725" name="Text Box 3"/>
          <p:cNvSpPr txBox="1">
            <a:spLocks noChangeArrowheads="1"/>
          </p:cNvSpPr>
          <p:nvPr/>
        </p:nvSpPr>
        <p:spPr bwMode="black">
          <a:xfrm>
            <a:off x="533400" y="2286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The Bill is Sent to the President</a:t>
            </a:r>
            <a:endParaRPr lang="en-US" sz="2000" b="1" dirty="0"/>
          </a:p>
        </p:txBody>
      </p:sp>
      <p:pic>
        <p:nvPicPr>
          <p:cNvPr id="30726" name="Picture 4" descr="http://www.september11news.com/Oct26BushSignTerrorBill.jpg"/>
          <p:cNvPicPr>
            <a:picLocks noChangeAspect="1" noChangeArrowheads="1"/>
          </p:cNvPicPr>
          <p:nvPr/>
        </p:nvPicPr>
        <p:blipFill>
          <a:blip r:embed="rId2" cstate="print"/>
          <a:srcRect/>
          <a:stretch>
            <a:fillRect/>
          </a:stretch>
        </p:blipFill>
        <p:spPr bwMode="auto">
          <a:xfrm>
            <a:off x="4800600" y="1676400"/>
            <a:ext cx="4038600" cy="2898775"/>
          </a:xfrm>
          <a:prstGeom prst="rect">
            <a:avLst/>
          </a:prstGeom>
          <a:noFill/>
          <a:ln w="9525">
            <a:noFill/>
            <a:miter lim="800000"/>
            <a:headEnd/>
            <a:tailEnd/>
          </a:ln>
        </p:spPr>
      </p:pic>
      <p:sp>
        <p:nvSpPr>
          <p:cNvPr id="30727" name="TextBox 10"/>
          <p:cNvSpPr txBox="1">
            <a:spLocks noChangeArrowheads="1"/>
          </p:cNvSpPr>
          <p:nvPr/>
        </p:nvSpPr>
        <p:spPr bwMode="auto">
          <a:xfrm>
            <a:off x="5486400" y="5105400"/>
            <a:ext cx="3411538" cy="646113"/>
          </a:xfrm>
          <a:prstGeom prst="rect">
            <a:avLst/>
          </a:prstGeom>
          <a:noFill/>
          <a:ln w="9525">
            <a:noFill/>
            <a:miter lim="800000"/>
            <a:headEnd/>
            <a:tailEnd/>
          </a:ln>
        </p:spPr>
        <p:txBody>
          <a:bodyPr wrap="none">
            <a:prstTxWarp prst="textNoShape">
              <a:avLst/>
            </a:prstTxWarp>
            <a:spAutoFit/>
          </a:bodyPr>
          <a:lstStyle/>
          <a:p>
            <a:pPr algn="ctr"/>
            <a:r>
              <a:rPr lang="en-US"/>
              <a:t>President Bush signing</a:t>
            </a:r>
          </a:p>
          <a:p>
            <a:pPr algn="ctr"/>
            <a:r>
              <a:rPr lang="en-US"/>
              <a:t>the anti-terrorism bills after 9/11</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4572000" y="0"/>
            <a:ext cx="4572000" cy="6869113"/>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9699" name="AutoShape 5"/>
          <p:cNvSpPr>
            <a:spLocks noChangeArrowheads="1"/>
          </p:cNvSpPr>
          <p:nvPr/>
        </p:nvSpPr>
        <p:spPr bwMode="auto">
          <a:xfrm>
            <a:off x="4572000" y="0"/>
            <a:ext cx="4572000" cy="68691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29700" name="Text Box 7"/>
          <p:cNvSpPr txBox="1">
            <a:spLocks noChangeArrowheads="1"/>
          </p:cNvSpPr>
          <p:nvPr/>
        </p:nvSpPr>
        <p:spPr bwMode="auto">
          <a:xfrm>
            <a:off x="4572000" y="1676400"/>
            <a:ext cx="4572000" cy="3975448"/>
          </a:xfrm>
          <a:prstGeom prst="rect">
            <a:avLst/>
          </a:prstGeom>
          <a:noFill/>
          <a:ln w="9525">
            <a:noFill/>
            <a:miter lim="800000"/>
            <a:headEnd/>
            <a:tailEnd/>
          </a:ln>
        </p:spPr>
        <p:txBody>
          <a:bodyPr>
            <a:prstTxWarp prst="textNoShape">
              <a:avLst/>
            </a:prstTxWarp>
            <a:spAutoFit/>
          </a:bodyPr>
          <a:lstStyle/>
          <a:p>
            <a:pPr>
              <a:lnSpc>
                <a:spcPct val="90000"/>
              </a:lnSpc>
              <a:buFont typeface="Arial"/>
              <a:buChar char="•"/>
            </a:pPr>
            <a:r>
              <a:rPr lang="en-US" sz="2000" b="1" dirty="0" smtClean="0"/>
              <a:t>If the president vetoes the bill, both Houses can reconsider the bill.</a:t>
            </a:r>
          </a:p>
          <a:p>
            <a:pPr>
              <a:lnSpc>
                <a:spcPct val="90000"/>
              </a:lnSpc>
              <a:buFont typeface="Arial"/>
              <a:buChar char="•"/>
            </a:pPr>
            <a:endParaRPr lang="en-US" sz="2000" b="1" dirty="0" smtClean="0"/>
          </a:p>
          <a:p>
            <a:pPr>
              <a:lnSpc>
                <a:spcPct val="90000"/>
              </a:lnSpc>
              <a:buFont typeface="Arial"/>
              <a:buChar char="•"/>
            </a:pPr>
            <a:r>
              <a:rPr lang="en-US" sz="2000" b="1" dirty="0" smtClean="0"/>
              <a:t>Two-thirds (67%) of both Houses are needed to override the President’s veto.</a:t>
            </a:r>
          </a:p>
          <a:p>
            <a:pPr>
              <a:lnSpc>
                <a:spcPct val="90000"/>
              </a:lnSpc>
              <a:buFont typeface="Arial"/>
              <a:buChar char="•"/>
            </a:pPr>
            <a:endParaRPr lang="en-US" sz="2000" b="1" dirty="0" smtClean="0"/>
          </a:p>
          <a:p>
            <a:pPr>
              <a:lnSpc>
                <a:spcPct val="90000"/>
              </a:lnSpc>
              <a:buFont typeface="Arial"/>
              <a:buChar char="•"/>
            </a:pPr>
            <a:r>
              <a:rPr lang="en-US" sz="2000" b="1" dirty="0" smtClean="0"/>
              <a:t>In the House: 369 needed for override. Senate: 67.</a:t>
            </a:r>
          </a:p>
          <a:p>
            <a:pPr>
              <a:lnSpc>
                <a:spcPct val="90000"/>
              </a:lnSpc>
              <a:buFont typeface="Arial"/>
              <a:buChar char="•"/>
            </a:pPr>
            <a:endParaRPr lang="en-US" sz="2000" b="1" dirty="0" smtClean="0"/>
          </a:p>
          <a:p>
            <a:pPr>
              <a:lnSpc>
                <a:spcPct val="90000"/>
              </a:lnSpc>
              <a:buFont typeface="Arial"/>
              <a:buChar char="•"/>
            </a:pPr>
            <a:r>
              <a:rPr lang="en-US" sz="2000" b="1" dirty="0" smtClean="0"/>
              <a:t>If president signs the bill, it is a federal law that each state must follow.</a:t>
            </a:r>
          </a:p>
          <a:p>
            <a:pPr marL="344488" indent="-344488">
              <a:lnSpc>
                <a:spcPct val="90000"/>
              </a:lnSpc>
              <a:spcBef>
                <a:spcPct val="20000"/>
              </a:spcBef>
              <a:spcAft>
                <a:spcPct val="20000"/>
              </a:spcAft>
              <a:buFontTx/>
              <a:buChar char="•"/>
            </a:pPr>
            <a:endParaRPr lang="en-US" sz="2000" dirty="0">
              <a:ea typeface="Arial" pitchFamily="-84" charset="0"/>
              <a:cs typeface="Arial" pitchFamily="-84" charset="0"/>
            </a:endParaRPr>
          </a:p>
        </p:txBody>
      </p:sp>
      <p:sp>
        <p:nvSpPr>
          <p:cNvPr id="29701" name="Text Box 3"/>
          <p:cNvSpPr txBox="1">
            <a:spLocks noChangeArrowheads="1"/>
          </p:cNvSpPr>
          <p:nvPr/>
        </p:nvSpPr>
        <p:spPr bwMode="black">
          <a:xfrm>
            <a:off x="5029200" y="3048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The Bill Becomes Law</a:t>
            </a:r>
            <a:endParaRPr lang="en-US" sz="2000" b="1" dirty="0"/>
          </a:p>
        </p:txBody>
      </p:sp>
      <p:pic>
        <p:nvPicPr>
          <p:cNvPr id="7" name="Picture 6" descr="The Veto is Overridden cartoon"/>
          <p:cNvPicPr>
            <a:picLocks noChangeAspect="1" noChangeArrowheads="1"/>
          </p:cNvPicPr>
          <p:nvPr/>
        </p:nvPicPr>
        <p:blipFill>
          <a:blip r:embed="rId2" cstate="print"/>
          <a:srcRect/>
          <a:stretch>
            <a:fillRect/>
          </a:stretch>
        </p:blipFill>
        <p:spPr bwMode="auto">
          <a:xfrm>
            <a:off x="228600" y="1600200"/>
            <a:ext cx="4110151" cy="3962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ill Becomes a Law cartoon"/>
          <p:cNvPicPr>
            <a:picLocks noChangeAspect="1" noChangeArrowheads="1"/>
          </p:cNvPicPr>
          <p:nvPr/>
        </p:nvPicPr>
        <p:blipFill>
          <a:blip r:embed="rId2" cstate="print"/>
          <a:srcRect/>
          <a:stretch>
            <a:fillRect/>
          </a:stretch>
        </p:blipFill>
        <p:spPr bwMode="auto">
          <a:xfrm>
            <a:off x="914400" y="228600"/>
            <a:ext cx="2924175" cy="2800350"/>
          </a:xfrm>
          <a:prstGeom prst="rect">
            <a:avLst/>
          </a:prstGeom>
          <a:noFill/>
          <a:ln w="9525">
            <a:noFill/>
            <a:miter lim="800000"/>
            <a:headEnd/>
            <a:tailEnd/>
          </a:ln>
        </p:spPr>
      </p:pic>
      <p:pic>
        <p:nvPicPr>
          <p:cNvPr id="31747" name="Picture 4" descr="The Bill is Vetoed cartoon"/>
          <p:cNvPicPr>
            <a:picLocks noChangeAspect="1" noChangeArrowheads="1"/>
          </p:cNvPicPr>
          <p:nvPr/>
        </p:nvPicPr>
        <p:blipFill>
          <a:blip r:embed="rId3" cstate="print"/>
          <a:srcRect/>
          <a:stretch>
            <a:fillRect/>
          </a:stretch>
        </p:blipFill>
        <p:spPr bwMode="auto">
          <a:xfrm>
            <a:off x="5334000" y="228600"/>
            <a:ext cx="2914650" cy="2809875"/>
          </a:xfrm>
          <a:prstGeom prst="rect">
            <a:avLst/>
          </a:prstGeom>
          <a:noFill/>
          <a:ln w="9525">
            <a:noFill/>
            <a:miter lim="800000"/>
            <a:headEnd/>
            <a:tailEnd/>
          </a:ln>
        </p:spPr>
      </p:pic>
      <p:sp>
        <p:nvSpPr>
          <p:cNvPr id="31748" name="TextBox 3"/>
          <p:cNvSpPr txBox="1">
            <a:spLocks noChangeArrowheads="1"/>
          </p:cNvSpPr>
          <p:nvPr/>
        </p:nvSpPr>
        <p:spPr bwMode="auto">
          <a:xfrm>
            <a:off x="4267200" y="1295400"/>
            <a:ext cx="723900" cy="523875"/>
          </a:xfrm>
          <a:prstGeom prst="rect">
            <a:avLst/>
          </a:prstGeom>
          <a:noFill/>
          <a:ln w="9525">
            <a:noFill/>
            <a:miter lim="800000"/>
            <a:headEnd/>
            <a:tailEnd/>
          </a:ln>
        </p:spPr>
        <p:txBody>
          <a:bodyPr wrap="none">
            <a:prstTxWarp prst="textNoShape">
              <a:avLst/>
            </a:prstTxWarp>
            <a:spAutoFit/>
          </a:bodyPr>
          <a:lstStyle/>
          <a:p>
            <a:r>
              <a:rPr lang="en-US" sz="2800" b="1"/>
              <a:t>OR</a:t>
            </a:r>
          </a:p>
        </p:txBody>
      </p:sp>
      <p:sp>
        <p:nvSpPr>
          <p:cNvPr id="31749" name="Down Arrow 4"/>
          <p:cNvSpPr>
            <a:spLocks noChangeArrowheads="1"/>
          </p:cNvSpPr>
          <p:nvPr/>
        </p:nvSpPr>
        <p:spPr bwMode="auto">
          <a:xfrm>
            <a:off x="6629400" y="3124200"/>
            <a:ext cx="304800" cy="685800"/>
          </a:xfrm>
          <a:prstGeom prst="downArrow">
            <a:avLst>
              <a:gd name="adj1" fmla="val 50000"/>
              <a:gd name="adj2" fmla="val 50000"/>
            </a:avLst>
          </a:prstGeom>
          <a:solidFill>
            <a:schemeClr val="tx1"/>
          </a:solidFill>
          <a:ln w="9525">
            <a:solidFill>
              <a:schemeClr val="tx1"/>
            </a:solidFill>
            <a:round/>
            <a:headEnd/>
            <a:tailEnd/>
          </a:ln>
        </p:spPr>
        <p:txBody>
          <a:bodyPr>
            <a:prstTxWarp prst="textNoShape">
              <a:avLst/>
            </a:prstTxWarp>
          </a:bodyPr>
          <a:lstStyle/>
          <a:p>
            <a:endParaRPr lang="en-US"/>
          </a:p>
        </p:txBody>
      </p:sp>
      <p:pic>
        <p:nvPicPr>
          <p:cNvPr id="31750" name="Picture 6" descr="The Veto is Overridden cartoon"/>
          <p:cNvPicPr>
            <a:picLocks noChangeAspect="1" noChangeArrowheads="1"/>
          </p:cNvPicPr>
          <p:nvPr/>
        </p:nvPicPr>
        <p:blipFill>
          <a:blip r:embed="rId4" cstate="print"/>
          <a:srcRect/>
          <a:stretch>
            <a:fillRect/>
          </a:stretch>
        </p:blipFill>
        <p:spPr bwMode="auto">
          <a:xfrm>
            <a:off x="5410200" y="3886200"/>
            <a:ext cx="2914650" cy="2809875"/>
          </a:xfrm>
          <a:prstGeom prst="rect">
            <a:avLst/>
          </a:prstGeom>
          <a:noFill/>
          <a:ln w="9525">
            <a:noFill/>
            <a:miter lim="800000"/>
            <a:headEnd/>
            <a:tailEnd/>
          </a:ln>
        </p:spPr>
      </p:pic>
      <p:sp>
        <p:nvSpPr>
          <p:cNvPr id="31751" name="Rectangle 6"/>
          <p:cNvSpPr>
            <a:spLocks noChangeArrowheads="1"/>
          </p:cNvSpPr>
          <p:nvPr/>
        </p:nvSpPr>
        <p:spPr bwMode="auto">
          <a:xfrm>
            <a:off x="228600" y="4572000"/>
            <a:ext cx="4953000" cy="400050"/>
          </a:xfrm>
          <a:prstGeom prst="rect">
            <a:avLst/>
          </a:prstGeom>
          <a:noFill/>
          <a:ln w="9525">
            <a:noFill/>
            <a:miter lim="800000"/>
            <a:headEnd/>
            <a:tailEnd/>
          </a:ln>
        </p:spPr>
        <p:txBody>
          <a:bodyPr>
            <a:prstTxWarp prst="textNoShape">
              <a:avLst/>
            </a:prstTxWarp>
            <a:spAutoFit/>
          </a:bodyPr>
          <a:lstStyle/>
          <a:p>
            <a:r>
              <a:rPr lang="en-US" sz="2000">
                <a:hlinkClick r:id="rId5"/>
              </a:rPr>
              <a:t>List of United States Presidential Vetoes</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eaLnBrk="1" hangingPunct="1">
              <a:defRPr/>
            </a:pPr>
            <a:r>
              <a:rPr lang="en-US">
                <a:ea typeface="+mj-ea"/>
                <a:cs typeface="+mj-cs"/>
              </a:rPr>
              <a:t>How a Bill Becomes a Law</a:t>
            </a:r>
          </a:p>
        </p:txBody>
      </p:sp>
      <p:sp>
        <p:nvSpPr>
          <p:cNvPr id="14339" name="Rectangle 2"/>
          <p:cNvSpPr>
            <a:spLocks noChangeArrowheads="1"/>
          </p:cNvSpPr>
          <p:nvPr/>
        </p:nvSpPr>
        <p:spPr bwMode="auto">
          <a:xfrm>
            <a:off x="2286000" y="3962400"/>
            <a:ext cx="4648200" cy="461963"/>
          </a:xfrm>
          <a:prstGeom prst="rect">
            <a:avLst/>
          </a:prstGeom>
          <a:noFill/>
          <a:ln w="9525">
            <a:noFill/>
            <a:miter lim="800000"/>
            <a:headEnd/>
            <a:tailEnd/>
          </a:ln>
        </p:spPr>
        <p:txBody>
          <a:bodyPr>
            <a:prstTxWarp prst="textNoShape">
              <a:avLst/>
            </a:prstTxWarp>
            <a:spAutoFit/>
          </a:bodyPr>
          <a:lstStyle/>
          <a:p>
            <a:r>
              <a:rPr lang="en-US" sz="2400">
                <a:hlinkClick r:id="rId2"/>
              </a:rPr>
              <a:t>Mr. Smith Goes to Washington</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blog.pennlive.com/pennsyltucky/2007/10/medium_i_m-just-a-bill_l.GIF">
            <a:hlinkClick r:id="rId3" action="ppaction://hlinkfile"/>
          </p:cNvPr>
          <p:cNvPicPr>
            <a:picLocks noChangeAspect="1" noChangeArrowheads="1"/>
          </p:cNvPicPr>
          <p:nvPr/>
        </p:nvPicPr>
        <p:blipFill>
          <a:blip r:embed="rId4" cstate="print"/>
          <a:srcRect/>
          <a:stretch>
            <a:fillRect/>
          </a:stretch>
        </p:blipFill>
        <p:spPr bwMode="auto">
          <a:xfrm>
            <a:off x="2438400" y="685800"/>
            <a:ext cx="4371975" cy="4572000"/>
          </a:xfrm>
          <a:prstGeom prst="rect">
            <a:avLst/>
          </a:prstGeom>
          <a:noFill/>
          <a:ln w="9525">
            <a:noFill/>
            <a:miter lim="800000"/>
            <a:headEnd/>
            <a:tailEnd/>
          </a:ln>
        </p:spPr>
      </p:pic>
      <p:sp>
        <p:nvSpPr>
          <p:cNvPr id="32771" name="TextBox 2"/>
          <p:cNvSpPr txBox="1">
            <a:spLocks noChangeArrowheads="1"/>
          </p:cNvSpPr>
          <p:nvPr/>
        </p:nvSpPr>
        <p:spPr bwMode="auto">
          <a:xfrm>
            <a:off x="3429000" y="5562600"/>
            <a:ext cx="2589213" cy="584200"/>
          </a:xfrm>
          <a:prstGeom prst="rect">
            <a:avLst/>
          </a:prstGeom>
          <a:noFill/>
          <a:ln w="9525">
            <a:noFill/>
            <a:miter lim="800000"/>
            <a:headEnd/>
            <a:tailEnd/>
          </a:ln>
        </p:spPr>
        <p:txBody>
          <a:bodyPr wrap="none">
            <a:prstTxWarp prst="textNoShape">
              <a:avLst/>
            </a:prstTxWarp>
            <a:spAutoFit/>
          </a:bodyPr>
          <a:lstStyle/>
          <a:p>
            <a:r>
              <a:rPr lang="en-US" sz="3200">
                <a:hlinkClick r:id="rId5"/>
              </a:rPr>
              <a:t>I'm Just a Bill</a:t>
            </a:r>
            <a:endParaRPr lang="en-US" sz="3200" b="1"/>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descr="P160_CHART"/>
          <p:cNvPicPr>
            <a:picLocks noGrp="1" noChangeAspect="1" noChangeArrowheads="1"/>
          </p:cNvPicPr>
          <p:nvPr>
            <p:ph idx="1"/>
          </p:nvPr>
        </p:nvPicPr>
        <p:blipFill>
          <a:blip r:embed="rId2" cstate="print"/>
          <a:srcRect/>
          <a:stretch>
            <a:fillRect/>
          </a:stretch>
        </p:blipFill>
        <p:spPr>
          <a:xfrm>
            <a:off x="2057400" y="0"/>
            <a:ext cx="5094288" cy="6858000"/>
          </a:xfr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box(out)">
                                      <p:cBhvr>
                                        <p:cTn id="7" dur="5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209800" y="685800"/>
            <a:ext cx="4953000" cy="5746750"/>
            <a:chOff x="2057" y="1008"/>
            <a:chExt cx="2311" cy="2868"/>
          </a:xfrm>
        </p:grpSpPr>
        <p:pic>
          <p:nvPicPr>
            <p:cNvPr id="15363" name="Picture 14" descr="P157"/>
            <p:cNvPicPr>
              <a:picLocks noChangeAspect="1" noChangeArrowheads="1"/>
            </p:cNvPicPr>
            <p:nvPr/>
          </p:nvPicPr>
          <p:blipFill>
            <a:blip r:embed="rId3" cstate="print"/>
            <a:srcRect/>
            <a:stretch>
              <a:fillRect/>
            </a:stretch>
          </p:blipFill>
          <p:spPr bwMode="auto">
            <a:xfrm>
              <a:off x="2057" y="1008"/>
              <a:ext cx="2299" cy="2598"/>
            </a:xfrm>
            <a:prstGeom prst="rect">
              <a:avLst/>
            </a:prstGeom>
            <a:noFill/>
            <a:ln w="9525">
              <a:noFill/>
              <a:miter lim="800000"/>
              <a:headEnd/>
              <a:tailEnd/>
            </a:ln>
          </p:spPr>
        </p:pic>
        <p:sp>
          <p:nvSpPr>
            <p:cNvPr id="15364" name="Text Box 22"/>
            <p:cNvSpPr txBox="1">
              <a:spLocks noChangeArrowheads="1"/>
            </p:cNvSpPr>
            <p:nvPr/>
          </p:nvSpPr>
          <p:spPr bwMode="auto">
            <a:xfrm>
              <a:off x="2064" y="3648"/>
              <a:ext cx="2304" cy="22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a:t>Members of Congress honor the memory </a:t>
              </a:r>
              <a:br>
                <a:rPr lang="en-US" sz="1200"/>
              </a:br>
              <a:r>
                <a:rPr lang="en-US" sz="1200"/>
                <a:t>of victims of the 2001 terrorist attacks.</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SO_15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16387" name="AutoShape 5"/>
          <p:cNvSpPr>
            <a:spLocks noChangeArrowheads="1"/>
          </p:cNvSpPr>
          <p:nvPr/>
        </p:nvSpPr>
        <p:spPr bwMode="auto">
          <a:xfrm>
            <a:off x="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6388" name="Text Box 6"/>
          <p:cNvSpPr txBox="1">
            <a:spLocks noChangeArrowheads="1"/>
          </p:cNvSpPr>
          <p:nvPr/>
        </p:nvSpPr>
        <p:spPr bwMode="auto">
          <a:xfrm>
            <a:off x="0" y="228600"/>
            <a:ext cx="4572000" cy="400050"/>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a:t>Types of Bills</a:t>
            </a:r>
            <a:endParaRPr lang="en-US" sz="2000" b="1">
              <a:latin typeface="Comic Sans MS" pitchFamily="-84" charset="0"/>
            </a:endParaRPr>
          </a:p>
        </p:txBody>
      </p:sp>
      <p:sp>
        <p:nvSpPr>
          <p:cNvPr id="16389" name="Text Box 7"/>
          <p:cNvSpPr txBox="1">
            <a:spLocks noChangeArrowheads="1"/>
          </p:cNvSpPr>
          <p:nvPr/>
        </p:nvSpPr>
        <p:spPr bwMode="auto">
          <a:xfrm>
            <a:off x="0" y="898525"/>
            <a:ext cx="4572000" cy="5337175"/>
          </a:xfrm>
          <a:prstGeom prst="rect">
            <a:avLst/>
          </a:prstGeom>
          <a:noFill/>
          <a:ln w="9525">
            <a:noFill/>
            <a:miter lim="800000"/>
            <a:headEnd/>
            <a:tailEnd/>
          </a:ln>
        </p:spPr>
        <p:txBody>
          <a:bodyPr>
            <a:prstTxWarp prst="textNoShape">
              <a:avLst/>
            </a:prstTxWarp>
            <a:spAutoFit/>
          </a:bodyPr>
          <a:lstStyle/>
          <a:p>
            <a:pPr marL="344488" indent="-344488">
              <a:lnSpc>
                <a:spcPct val="90000"/>
              </a:lnSpc>
              <a:spcBef>
                <a:spcPct val="20000"/>
              </a:spcBef>
              <a:spcAft>
                <a:spcPct val="20000"/>
              </a:spcAft>
              <a:buFontTx/>
              <a:buChar char="•"/>
            </a:pPr>
            <a:r>
              <a:rPr lang="en-US" sz="2400" dirty="0"/>
              <a:t>Of the more than 10,000 bills introduced each congressional term, only several hundred become law.</a:t>
            </a:r>
          </a:p>
          <a:p>
            <a:pPr marL="344488" indent="-344488">
              <a:lnSpc>
                <a:spcPct val="90000"/>
              </a:lnSpc>
              <a:spcBef>
                <a:spcPct val="20000"/>
              </a:spcBef>
              <a:spcAft>
                <a:spcPct val="20000"/>
              </a:spcAft>
              <a:buFontTx/>
              <a:buChar char="•"/>
            </a:pPr>
            <a:endParaRPr lang="en-US" sz="2400" dirty="0">
              <a:sym typeface="Symbol" pitchFamily="-84" charset="2"/>
            </a:endParaRPr>
          </a:p>
          <a:p>
            <a:pPr marL="344488" indent="-344488">
              <a:lnSpc>
                <a:spcPct val="90000"/>
              </a:lnSpc>
              <a:spcBef>
                <a:spcPct val="20000"/>
              </a:spcBef>
              <a:spcAft>
                <a:spcPct val="20000"/>
              </a:spcAft>
              <a:buFontTx/>
              <a:buChar char="•"/>
            </a:pPr>
            <a:r>
              <a:rPr lang="en-US" sz="2400" dirty="0">
                <a:ea typeface="Arial" pitchFamily="-84" charset="0"/>
                <a:cs typeface="Arial" pitchFamily="-84" charset="0"/>
              </a:rPr>
              <a:t>Bills fall into two categories </a:t>
            </a:r>
          </a:p>
          <a:p>
            <a:pPr marL="801688" lvl="1" indent="-344488">
              <a:lnSpc>
                <a:spcPct val="90000"/>
              </a:lnSpc>
              <a:spcBef>
                <a:spcPct val="20000"/>
              </a:spcBef>
              <a:spcAft>
                <a:spcPct val="20000"/>
              </a:spcAft>
              <a:buFontTx/>
              <a:buChar char="•"/>
            </a:pPr>
            <a:r>
              <a:rPr lang="en-US" sz="2400" dirty="0">
                <a:ea typeface="Arial" pitchFamily="-84" charset="0"/>
                <a:cs typeface="Arial" pitchFamily="-84" charset="0"/>
              </a:rPr>
              <a:t>Private bills concern individual people or places. </a:t>
            </a:r>
          </a:p>
          <a:p>
            <a:pPr marL="801688" lvl="1" indent="-344488">
              <a:lnSpc>
                <a:spcPct val="90000"/>
              </a:lnSpc>
              <a:spcBef>
                <a:spcPct val="20000"/>
              </a:spcBef>
              <a:spcAft>
                <a:spcPct val="20000"/>
              </a:spcAft>
              <a:buFontTx/>
              <a:buChar char="•"/>
            </a:pPr>
            <a:r>
              <a:rPr lang="en-US" sz="2400" dirty="0">
                <a:ea typeface="Arial" pitchFamily="-84" charset="0"/>
                <a:cs typeface="Arial" pitchFamily="-84" charset="0"/>
              </a:rPr>
              <a:t>Public bills apply to the entire nation</a:t>
            </a:r>
            <a:r>
              <a:rPr lang="en-US" sz="2400" b="1" dirty="0">
                <a:solidFill>
                  <a:srgbClr val="FFFF00"/>
                </a:solidFill>
                <a:ea typeface="Arial" pitchFamily="-84" charset="0"/>
                <a:cs typeface="Arial" pitchFamily="-84" charset="0"/>
              </a:rPr>
              <a:t> </a:t>
            </a:r>
            <a:r>
              <a:rPr lang="en-US" sz="2400" dirty="0">
                <a:ea typeface="Arial" pitchFamily="-84" charset="0"/>
                <a:cs typeface="Arial" pitchFamily="-84" charset="0"/>
              </a:rPr>
              <a:t>and involve general matters like taxation, civil rights, or terrorism.</a:t>
            </a:r>
          </a:p>
        </p:txBody>
      </p:sp>
      <p:pic>
        <p:nvPicPr>
          <p:cNvPr id="16390" name="Picture 2" descr="A Bill's Journey to Law cartoon"/>
          <p:cNvPicPr>
            <a:picLocks noChangeAspect="1" noChangeArrowheads="1"/>
          </p:cNvPicPr>
          <p:nvPr/>
        </p:nvPicPr>
        <p:blipFill>
          <a:blip r:embed="rId2" cstate="print"/>
          <a:srcRect/>
          <a:stretch>
            <a:fillRect/>
          </a:stretch>
        </p:blipFill>
        <p:spPr bwMode="auto">
          <a:xfrm>
            <a:off x="5105400" y="1676400"/>
            <a:ext cx="3429000" cy="3201988"/>
          </a:xfrm>
          <a:prstGeom prst="rect">
            <a:avLst/>
          </a:prstGeom>
          <a:noFill/>
          <a:ln w="9525">
            <a:noFill/>
            <a:miter lim="800000"/>
            <a:headEnd/>
            <a:tailEnd/>
          </a:ln>
        </p:spPr>
      </p:pic>
      <p:sp>
        <p:nvSpPr>
          <p:cNvPr id="16391" name="TextBox 9"/>
          <p:cNvSpPr txBox="1">
            <a:spLocks noChangeArrowheads="1"/>
          </p:cNvSpPr>
          <p:nvPr/>
        </p:nvSpPr>
        <p:spPr bwMode="auto">
          <a:xfrm>
            <a:off x="5334000" y="5486400"/>
            <a:ext cx="3230563" cy="461963"/>
          </a:xfrm>
          <a:prstGeom prst="rect">
            <a:avLst/>
          </a:prstGeom>
          <a:noFill/>
          <a:ln w="9525">
            <a:noFill/>
            <a:miter lim="800000"/>
            <a:headEnd/>
            <a:tailEnd/>
          </a:ln>
        </p:spPr>
        <p:txBody>
          <a:bodyPr wrap="none">
            <a:prstTxWarp prst="textNoShape">
              <a:avLst/>
            </a:prstTxWarp>
            <a:spAutoFit/>
          </a:bodyPr>
          <a:lstStyle/>
          <a:p>
            <a:r>
              <a:rPr lang="en-US" sz="2400">
                <a:hlinkClick r:id="rId3"/>
              </a:rPr>
              <a:t>Congressional Record</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57200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17411" name="AutoShape 5"/>
          <p:cNvSpPr>
            <a:spLocks noChangeArrowheads="1"/>
          </p:cNvSpPr>
          <p:nvPr/>
        </p:nvSpPr>
        <p:spPr bwMode="auto">
          <a:xfrm>
            <a:off x="457200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7412" name="Text Box 7"/>
          <p:cNvSpPr txBox="1">
            <a:spLocks noChangeArrowheads="1"/>
          </p:cNvSpPr>
          <p:nvPr/>
        </p:nvSpPr>
        <p:spPr bwMode="auto">
          <a:xfrm>
            <a:off x="4572000" y="746125"/>
            <a:ext cx="4572000" cy="5003800"/>
          </a:xfrm>
          <a:prstGeom prst="rect">
            <a:avLst/>
          </a:prstGeom>
          <a:noFill/>
          <a:ln w="9525">
            <a:noFill/>
            <a:miter lim="800000"/>
            <a:headEnd/>
            <a:tailEnd/>
          </a:ln>
        </p:spPr>
        <p:txBody>
          <a:bodyPr>
            <a:prstTxWarp prst="textNoShape">
              <a:avLst/>
            </a:prstTxWarp>
            <a:spAutoFit/>
          </a:bodyPr>
          <a:lstStyle/>
          <a:p>
            <a:pPr marL="344488" indent="-344488">
              <a:lnSpc>
                <a:spcPct val="90000"/>
              </a:lnSpc>
              <a:spcBef>
                <a:spcPct val="20000"/>
              </a:spcBef>
              <a:spcAft>
                <a:spcPct val="20000"/>
              </a:spcAft>
              <a:buFontTx/>
              <a:buChar char="•"/>
            </a:pPr>
            <a:r>
              <a:rPr lang="en-US" sz="2400" dirty="0"/>
              <a:t>Congress also considers different kinds of resolutions, or formal statements expressing lawmakers’ opinions or decisions. </a:t>
            </a:r>
          </a:p>
          <a:p>
            <a:pPr marL="344488" indent="-344488">
              <a:lnSpc>
                <a:spcPct val="90000"/>
              </a:lnSpc>
              <a:spcBef>
                <a:spcPct val="20000"/>
              </a:spcBef>
              <a:spcAft>
                <a:spcPct val="20000"/>
              </a:spcAft>
              <a:buFontTx/>
              <a:buChar char="•"/>
            </a:pPr>
            <a:endParaRPr lang="en-US" sz="2400" dirty="0">
              <a:sym typeface="Symbol" pitchFamily="-84" charset="2"/>
            </a:endParaRPr>
          </a:p>
          <a:p>
            <a:pPr marL="344488" indent="-344488">
              <a:lnSpc>
                <a:spcPct val="90000"/>
              </a:lnSpc>
              <a:spcBef>
                <a:spcPct val="20000"/>
              </a:spcBef>
              <a:spcAft>
                <a:spcPct val="20000"/>
              </a:spcAft>
              <a:buFontTx/>
              <a:buChar char="•"/>
            </a:pPr>
            <a:r>
              <a:rPr lang="en-US" sz="2400" dirty="0">
                <a:ea typeface="Arial" pitchFamily="-84" charset="0"/>
                <a:cs typeface="Arial" pitchFamily="-84" charset="0"/>
              </a:rPr>
              <a:t>Many resolutions do not have the force of law. </a:t>
            </a:r>
          </a:p>
          <a:p>
            <a:pPr marL="344488" indent="-344488">
              <a:lnSpc>
                <a:spcPct val="90000"/>
              </a:lnSpc>
              <a:spcBef>
                <a:spcPct val="20000"/>
              </a:spcBef>
              <a:spcAft>
                <a:spcPct val="20000"/>
              </a:spcAft>
              <a:buFontTx/>
              <a:buChar char="•"/>
            </a:pPr>
            <a:endParaRPr lang="en-US" sz="2400" dirty="0">
              <a:ea typeface="Arial" pitchFamily="-84" charset="0"/>
              <a:cs typeface="Arial" pitchFamily="-84" charset="0"/>
            </a:endParaRPr>
          </a:p>
          <a:p>
            <a:pPr marL="344488" indent="-344488">
              <a:lnSpc>
                <a:spcPct val="90000"/>
              </a:lnSpc>
              <a:spcBef>
                <a:spcPct val="20000"/>
              </a:spcBef>
              <a:spcAft>
                <a:spcPct val="20000"/>
              </a:spcAft>
              <a:buFontTx/>
              <a:buChar char="•"/>
            </a:pPr>
            <a:r>
              <a:rPr lang="en-US" sz="2400" dirty="0"/>
              <a:t>Joint</a:t>
            </a:r>
            <a:r>
              <a:rPr lang="en-US" sz="2400" dirty="0">
                <a:ea typeface="Arial" pitchFamily="-84" charset="0"/>
                <a:cs typeface="Arial" pitchFamily="-84" charset="0"/>
              </a:rPr>
              <a:t> </a:t>
            </a:r>
            <a:r>
              <a:rPr lang="en-US" sz="2400" dirty="0"/>
              <a:t>resolutions</a:t>
            </a:r>
            <a:r>
              <a:rPr lang="en-US" sz="2400" dirty="0">
                <a:ea typeface="Arial" pitchFamily="-84" charset="0"/>
                <a:cs typeface="Arial" pitchFamily="-84" charset="0"/>
              </a:rPr>
              <a:t> are passed by both houses of Congress and do become law if signed by the president.</a:t>
            </a:r>
          </a:p>
        </p:txBody>
      </p:sp>
      <p:sp>
        <p:nvSpPr>
          <p:cNvPr id="17413" name="Text Box 6"/>
          <p:cNvSpPr txBox="1">
            <a:spLocks noChangeArrowheads="1"/>
          </p:cNvSpPr>
          <p:nvPr/>
        </p:nvSpPr>
        <p:spPr bwMode="auto">
          <a:xfrm>
            <a:off x="4572000" y="0"/>
            <a:ext cx="4572000" cy="400050"/>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a:t>Types of Bills</a:t>
            </a:r>
            <a:endParaRPr lang="en-US" sz="2000" b="1">
              <a:latin typeface="Comic Sans MS" pitchFamily="-84" charset="0"/>
            </a:endParaRPr>
          </a:p>
        </p:txBody>
      </p:sp>
      <p:pic>
        <p:nvPicPr>
          <p:cNvPr id="17414" name="Picture 2" descr="UNITED STATES CONGRESS. - Joint Resolutions Respecting our Foreign Relations. December 11, 1809. Received from the Senate, and read the first and second time, and committed to a committee of the whole House on Wednesday next."/>
          <p:cNvPicPr>
            <a:picLocks noChangeAspect="1" noChangeArrowheads="1"/>
          </p:cNvPicPr>
          <p:nvPr/>
        </p:nvPicPr>
        <p:blipFill>
          <a:blip r:embed="rId2" cstate="print"/>
          <a:srcRect/>
          <a:stretch>
            <a:fillRect/>
          </a:stretch>
        </p:blipFill>
        <p:spPr bwMode="auto">
          <a:xfrm>
            <a:off x="990600" y="1143000"/>
            <a:ext cx="3117850" cy="502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18435" name="AutoShape 5"/>
          <p:cNvSpPr>
            <a:spLocks noChangeArrowheads="1"/>
          </p:cNvSpPr>
          <p:nvPr/>
        </p:nvSpPr>
        <p:spPr bwMode="auto">
          <a:xfrm>
            <a:off x="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8436" name="Text Box 7"/>
          <p:cNvSpPr txBox="1">
            <a:spLocks noChangeArrowheads="1"/>
          </p:cNvSpPr>
          <p:nvPr/>
        </p:nvSpPr>
        <p:spPr bwMode="auto">
          <a:xfrm>
            <a:off x="0" y="898525"/>
            <a:ext cx="4572000" cy="5084468"/>
          </a:xfrm>
          <a:prstGeom prst="rect">
            <a:avLst/>
          </a:prstGeom>
          <a:noFill/>
          <a:ln w="9525">
            <a:noFill/>
            <a:miter lim="800000"/>
            <a:headEnd/>
            <a:tailEnd/>
          </a:ln>
        </p:spPr>
        <p:txBody>
          <a:bodyPr>
            <a:prstTxWarp prst="textNoShape">
              <a:avLst/>
            </a:prstTxWarp>
            <a:spAutoFit/>
          </a:bodyPr>
          <a:lstStyle/>
          <a:p>
            <a:pPr>
              <a:lnSpc>
                <a:spcPct val="90000"/>
              </a:lnSpc>
              <a:buFont typeface="Arial"/>
              <a:buChar char="•"/>
            </a:pPr>
            <a:r>
              <a:rPr lang="en-US" sz="2400" b="1" dirty="0" smtClean="0"/>
              <a:t>The bill can come from a  variety of sources:</a:t>
            </a:r>
          </a:p>
          <a:p>
            <a:pPr>
              <a:lnSpc>
                <a:spcPct val="90000"/>
              </a:lnSpc>
            </a:pPr>
            <a:endParaRPr lang="en-US" sz="2400" b="1" dirty="0" smtClean="0"/>
          </a:p>
          <a:p>
            <a:pPr>
              <a:lnSpc>
                <a:spcPct val="90000"/>
              </a:lnSpc>
              <a:buFont typeface="Arial"/>
              <a:buChar char="•"/>
            </a:pPr>
            <a:r>
              <a:rPr lang="en-US" sz="2400" b="1" dirty="0" smtClean="0"/>
              <a:t>Individual citizens, </a:t>
            </a:r>
          </a:p>
          <a:p>
            <a:pPr>
              <a:lnSpc>
                <a:spcPct val="90000"/>
              </a:lnSpc>
            </a:pPr>
            <a:r>
              <a:rPr lang="en-US" sz="2400" b="1" dirty="0" smtClean="0"/>
              <a:t>Special interest groups</a:t>
            </a:r>
          </a:p>
          <a:p>
            <a:pPr>
              <a:lnSpc>
                <a:spcPct val="90000"/>
              </a:lnSpc>
            </a:pPr>
            <a:r>
              <a:rPr lang="en-US" sz="2400" b="1" dirty="0" smtClean="0"/>
              <a:t>Corporations,</a:t>
            </a:r>
          </a:p>
          <a:p>
            <a:pPr>
              <a:lnSpc>
                <a:spcPct val="90000"/>
              </a:lnSpc>
            </a:pPr>
            <a:r>
              <a:rPr lang="en-US" sz="2400" b="1" dirty="0" smtClean="0"/>
              <a:t>Non-governmental organizations (NGOs)</a:t>
            </a:r>
          </a:p>
          <a:p>
            <a:pPr>
              <a:lnSpc>
                <a:spcPct val="90000"/>
              </a:lnSpc>
              <a:buFont typeface="Arial"/>
              <a:buChar char="•"/>
            </a:pPr>
            <a:endParaRPr lang="en-US" sz="2400" b="1" dirty="0" smtClean="0"/>
          </a:p>
          <a:p>
            <a:pPr>
              <a:lnSpc>
                <a:spcPct val="90000"/>
              </a:lnSpc>
              <a:buFont typeface="Arial"/>
              <a:buChar char="•"/>
            </a:pPr>
            <a:r>
              <a:rPr lang="en-US" sz="2400" b="1" dirty="0" smtClean="0"/>
              <a:t>Only a member of Congress can introduce the bill</a:t>
            </a:r>
          </a:p>
          <a:p>
            <a:pPr>
              <a:lnSpc>
                <a:spcPct val="90000"/>
              </a:lnSpc>
              <a:buFont typeface="Arial"/>
              <a:buChar char="•"/>
            </a:pPr>
            <a:endParaRPr lang="en-US" sz="2400" b="1" dirty="0" smtClean="0"/>
          </a:p>
          <a:p>
            <a:pPr>
              <a:lnSpc>
                <a:spcPct val="90000"/>
              </a:lnSpc>
              <a:buFont typeface="Arial"/>
              <a:buChar char="•"/>
            </a:pPr>
            <a:r>
              <a:rPr lang="en-US" sz="2400" b="1" dirty="0" smtClean="0"/>
              <a:t>A bill can start in either House.</a:t>
            </a:r>
          </a:p>
          <a:p>
            <a:pPr marL="344488" indent="-344488">
              <a:lnSpc>
                <a:spcPct val="90000"/>
              </a:lnSpc>
              <a:spcBef>
                <a:spcPct val="20000"/>
              </a:spcBef>
              <a:spcAft>
                <a:spcPct val="20000"/>
              </a:spcAft>
              <a:buFontTx/>
              <a:buChar char="•"/>
            </a:pPr>
            <a:endParaRPr lang="en-US" sz="2400" dirty="0">
              <a:ea typeface="Arial" pitchFamily="-84" charset="0"/>
              <a:cs typeface="Arial" pitchFamily="-84" charset="0"/>
            </a:endParaRPr>
          </a:p>
        </p:txBody>
      </p:sp>
      <p:sp>
        <p:nvSpPr>
          <p:cNvPr id="18437" name="Text Box 3"/>
          <p:cNvSpPr txBox="1">
            <a:spLocks noChangeArrowheads="1"/>
          </p:cNvSpPr>
          <p:nvPr/>
        </p:nvSpPr>
        <p:spPr bwMode="black">
          <a:xfrm>
            <a:off x="533400" y="2286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Introduction of the Bill</a:t>
            </a:r>
            <a:endParaRPr lang="en-US" sz="2000" b="1" dirty="0"/>
          </a:p>
        </p:txBody>
      </p:sp>
      <p:pic>
        <p:nvPicPr>
          <p:cNvPr id="18438" name="Picture 2" descr="Beginning of a Bill cartoon"/>
          <p:cNvPicPr>
            <a:picLocks noChangeAspect="1" noChangeArrowheads="1"/>
          </p:cNvPicPr>
          <p:nvPr/>
        </p:nvPicPr>
        <p:blipFill>
          <a:blip r:embed="rId2" cstate="print"/>
          <a:srcRect/>
          <a:stretch>
            <a:fillRect/>
          </a:stretch>
        </p:blipFill>
        <p:spPr bwMode="auto">
          <a:xfrm>
            <a:off x="5181600" y="228600"/>
            <a:ext cx="3276600" cy="3087688"/>
          </a:xfrm>
          <a:prstGeom prst="rect">
            <a:avLst/>
          </a:prstGeom>
          <a:noFill/>
          <a:ln w="9525">
            <a:noFill/>
            <a:miter lim="800000"/>
            <a:headEnd/>
            <a:tailEnd/>
          </a:ln>
        </p:spPr>
      </p:pic>
      <p:pic>
        <p:nvPicPr>
          <p:cNvPr id="18439" name="Picture 2" descr="Propose a Bill cartoon"/>
          <p:cNvPicPr>
            <a:picLocks noChangeAspect="1" noChangeArrowheads="1"/>
          </p:cNvPicPr>
          <p:nvPr/>
        </p:nvPicPr>
        <p:blipFill>
          <a:blip r:embed="rId3" cstate="print"/>
          <a:srcRect/>
          <a:stretch>
            <a:fillRect/>
          </a:stretch>
        </p:blipFill>
        <p:spPr bwMode="auto">
          <a:xfrm>
            <a:off x="5181600" y="3581400"/>
            <a:ext cx="3276600" cy="2984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457200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19459" name="AutoShape 5"/>
          <p:cNvSpPr>
            <a:spLocks noChangeArrowheads="1"/>
          </p:cNvSpPr>
          <p:nvPr/>
        </p:nvSpPr>
        <p:spPr bwMode="auto">
          <a:xfrm>
            <a:off x="457200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9460" name="Text Box 7"/>
          <p:cNvSpPr txBox="1">
            <a:spLocks noChangeArrowheads="1"/>
          </p:cNvSpPr>
          <p:nvPr/>
        </p:nvSpPr>
        <p:spPr bwMode="auto">
          <a:xfrm>
            <a:off x="4572000" y="914400"/>
            <a:ext cx="4572000" cy="5478424"/>
          </a:xfrm>
          <a:prstGeom prst="rect">
            <a:avLst/>
          </a:prstGeom>
          <a:noFill/>
          <a:ln w="9525">
            <a:noFill/>
            <a:miter lim="800000"/>
            <a:headEnd/>
            <a:tailEnd/>
          </a:ln>
        </p:spPr>
        <p:txBody>
          <a:bodyPr>
            <a:prstTxWarp prst="textNoShape">
              <a:avLst/>
            </a:prstTxWarp>
            <a:spAutoFit/>
          </a:bodyPr>
          <a:lstStyle/>
          <a:p>
            <a:pPr marL="344488" indent="-344488">
              <a:lnSpc>
                <a:spcPct val="90000"/>
              </a:lnSpc>
              <a:spcBef>
                <a:spcPct val="20000"/>
              </a:spcBef>
              <a:spcAft>
                <a:spcPct val="20000"/>
              </a:spcAft>
              <a:buFontTx/>
              <a:buChar char="•"/>
            </a:pPr>
            <a:endParaRPr lang="en-US" sz="2000" dirty="0" smtClean="0"/>
          </a:p>
          <a:p>
            <a:pPr>
              <a:lnSpc>
                <a:spcPct val="90000"/>
              </a:lnSpc>
              <a:buFont typeface="Arial"/>
              <a:buChar char="•"/>
            </a:pPr>
            <a:r>
              <a:rPr lang="en-US" sz="2000" b="1" dirty="0" smtClean="0"/>
              <a:t>Each House has standing committees that consider their bills.</a:t>
            </a:r>
          </a:p>
          <a:p>
            <a:pPr>
              <a:lnSpc>
                <a:spcPct val="90000"/>
              </a:lnSpc>
            </a:pPr>
            <a:endParaRPr lang="en-US" sz="2000" b="1" dirty="0" smtClean="0"/>
          </a:p>
          <a:p>
            <a:pPr>
              <a:lnSpc>
                <a:spcPct val="90000"/>
              </a:lnSpc>
              <a:buFont typeface="Arial"/>
              <a:buChar char="•"/>
            </a:pPr>
            <a:r>
              <a:rPr lang="en-US" sz="2000" b="1" dirty="0" smtClean="0"/>
              <a:t>Each committee has a chair (from the Majority) and a ranking member (from the minority).</a:t>
            </a:r>
          </a:p>
          <a:p>
            <a:pPr>
              <a:lnSpc>
                <a:spcPct val="90000"/>
              </a:lnSpc>
            </a:pPr>
            <a:endParaRPr lang="en-US" sz="2000" b="1" dirty="0" smtClean="0"/>
          </a:p>
          <a:p>
            <a:pPr>
              <a:lnSpc>
                <a:spcPct val="90000"/>
              </a:lnSpc>
              <a:buFont typeface="Arial"/>
              <a:buChar char="•"/>
            </a:pPr>
            <a:r>
              <a:rPr lang="en-US" sz="2000" b="1" dirty="0" smtClean="0"/>
              <a:t>They “mark-up” (edit) the bill so it will pass on the floor.</a:t>
            </a:r>
          </a:p>
          <a:p>
            <a:pPr>
              <a:lnSpc>
                <a:spcPct val="90000"/>
              </a:lnSpc>
            </a:pPr>
            <a:endParaRPr lang="en-US" sz="2000" b="1" dirty="0" smtClean="0"/>
          </a:p>
          <a:p>
            <a:pPr>
              <a:lnSpc>
                <a:spcPct val="90000"/>
              </a:lnSpc>
              <a:buFont typeface="Arial"/>
              <a:buChar char="•"/>
            </a:pPr>
            <a:r>
              <a:rPr lang="en-US" sz="2000" b="1" dirty="0" smtClean="0"/>
              <a:t>They can also “pigeonhole” or kill the bill in committee.</a:t>
            </a:r>
          </a:p>
          <a:p>
            <a:pPr>
              <a:lnSpc>
                <a:spcPct val="90000"/>
              </a:lnSpc>
              <a:buFont typeface="Arial"/>
              <a:buChar char="•"/>
            </a:pPr>
            <a:endParaRPr lang="en-US" sz="2000" b="1" dirty="0" smtClean="0"/>
          </a:p>
          <a:p>
            <a:pPr>
              <a:lnSpc>
                <a:spcPct val="90000"/>
              </a:lnSpc>
              <a:buFont typeface="Arial"/>
              <a:buChar char="•"/>
            </a:pPr>
            <a:r>
              <a:rPr lang="en-US" sz="2000" b="1" dirty="0" smtClean="0"/>
              <a:t>The bill must also pass through the House Rules Committee.</a:t>
            </a:r>
          </a:p>
          <a:p>
            <a:pPr>
              <a:lnSpc>
                <a:spcPct val="90000"/>
              </a:lnSpc>
              <a:buFont typeface="Arial"/>
              <a:buChar char="•"/>
            </a:pPr>
            <a:endParaRPr lang="en-US" sz="2000" b="1" dirty="0" smtClean="0"/>
          </a:p>
          <a:p>
            <a:pPr>
              <a:lnSpc>
                <a:spcPct val="90000"/>
              </a:lnSpc>
              <a:buFont typeface="Arial"/>
              <a:buChar char="•"/>
            </a:pPr>
            <a:endParaRPr lang="en-US" sz="2000" b="1" dirty="0" smtClean="0"/>
          </a:p>
          <a:p>
            <a:pPr>
              <a:lnSpc>
                <a:spcPct val="90000"/>
              </a:lnSpc>
            </a:pPr>
            <a:endParaRPr lang="en-US" sz="2400" b="1" dirty="0" smtClean="0"/>
          </a:p>
          <a:p>
            <a:pPr marL="344488" indent="-344488">
              <a:lnSpc>
                <a:spcPct val="90000"/>
              </a:lnSpc>
              <a:spcBef>
                <a:spcPct val="20000"/>
              </a:spcBef>
              <a:spcAft>
                <a:spcPct val="20000"/>
              </a:spcAft>
              <a:buFontTx/>
              <a:buChar char="•"/>
            </a:pPr>
            <a:endParaRPr lang="en-US" sz="2000" dirty="0">
              <a:solidFill>
                <a:srgbClr val="DFBA61"/>
              </a:solidFill>
              <a:sym typeface="Symbol" pitchFamily="-84" charset="2"/>
            </a:endParaRPr>
          </a:p>
        </p:txBody>
      </p:sp>
      <p:sp>
        <p:nvSpPr>
          <p:cNvPr id="19461" name="Text Box 3"/>
          <p:cNvSpPr txBox="1">
            <a:spLocks noChangeArrowheads="1"/>
          </p:cNvSpPr>
          <p:nvPr/>
        </p:nvSpPr>
        <p:spPr bwMode="black">
          <a:xfrm>
            <a:off x="5181600" y="2286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The Bill is Assigned to Committee</a:t>
            </a:r>
            <a:endParaRPr lang="en-US" sz="2000" b="1" dirty="0"/>
          </a:p>
        </p:txBody>
      </p:sp>
      <p:pic>
        <p:nvPicPr>
          <p:cNvPr id="19462" name="Picture 2" descr="Introduce a Bill cartoon"/>
          <p:cNvPicPr>
            <a:picLocks noChangeAspect="1" noChangeArrowheads="1"/>
          </p:cNvPicPr>
          <p:nvPr/>
        </p:nvPicPr>
        <p:blipFill>
          <a:blip r:embed="rId2" cstate="print"/>
          <a:srcRect/>
          <a:stretch>
            <a:fillRect/>
          </a:stretch>
        </p:blipFill>
        <p:spPr bwMode="auto">
          <a:xfrm>
            <a:off x="762000" y="228600"/>
            <a:ext cx="3200400" cy="3046413"/>
          </a:xfrm>
          <a:prstGeom prst="rect">
            <a:avLst/>
          </a:prstGeom>
          <a:noFill/>
          <a:ln w="9525">
            <a:noFill/>
            <a:miter lim="800000"/>
            <a:headEnd/>
            <a:tailEnd/>
          </a:ln>
        </p:spPr>
      </p:pic>
      <p:pic>
        <p:nvPicPr>
          <p:cNvPr id="19463" name="Picture 2" descr="Committee Action cartoon"/>
          <p:cNvPicPr>
            <a:picLocks noChangeAspect="1" noChangeArrowheads="1"/>
          </p:cNvPicPr>
          <p:nvPr/>
        </p:nvPicPr>
        <p:blipFill>
          <a:blip r:embed="rId3" cstate="print"/>
          <a:srcRect/>
          <a:stretch>
            <a:fillRect/>
          </a:stretch>
        </p:blipFill>
        <p:spPr bwMode="auto">
          <a:xfrm>
            <a:off x="762000" y="3505200"/>
            <a:ext cx="3276600" cy="31083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0483" name="AutoShape 5"/>
          <p:cNvSpPr>
            <a:spLocks noChangeArrowheads="1"/>
          </p:cNvSpPr>
          <p:nvPr/>
        </p:nvSpPr>
        <p:spPr bwMode="auto">
          <a:xfrm>
            <a:off x="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20484" name="Text Box 7"/>
          <p:cNvSpPr txBox="1">
            <a:spLocks noChangeArrowheads="1"/>
          </p:cNvSpPr>
          <p:nvPr/>
        </p:nvSpPr>
        <p:spPr bwMode="auto">
          <a:xfrm>
            <a:off x="0" y="1676400"/>
            <a:ext cx="4572000" cy="4524315"/>
          </a:xfrm>
          <a:prstGeom prst="rect">
            <a:avLst/>
          </a:prstGeom>
          <a:noFill/>
          <a:ln w="9525">
            <a:noFill/>
            <a:miter lim="800000"/>
            <a:headEnd/>
            <a:tailEnd/>
          </a:ln>
        </p:spPr>
        <p:txBody>
          <a:bodyPr>
            <a:prstTxWarp prst="textNoShape">
              <a:avLst/>
            </a:prstTxWarp>
            <a:spAutoFit/>
          </a:bodyPr>
          <a:lstStyle/>
          <a:p>
            <a:pPr lvl="0">
              <a:buFont typeface="Arial"/>
              <a:buChar char="•"/>
            </a:pPr>
            <a:r>
              <a:rPr lang="en-US" sz="2400" b="1" dirty="0" smtClean="0"/>
              <a:t>All  revenue (tax) bills must be introduced in the House of Representatives</a:t>
            </a:r>
          </a:p>
          <a:p>
            <a:r>
              <a:rPr lang="en-US" sz="2400" b="1" dirty="0" smtClean="0"/>
              <a:t> </a:t>
            </a:r>
          </a:p>
          <a:p>
            <a:pPr>
              <a:buFont typeface="Arial"/>
              <a:buChar char="•"/>
            </a:pPr>
            <a:r>
              <a:rPr lang="en-US" sz="2400" b="1" dirty="0" smtClean="0">
                <a:ea typeface="Arial" pitchFamily="-84" charset="0"/>
                <a:cs typeface="Arial" pitchFamily="-84" charset="0"/>
              </a:rPr>
              <a:t>Those </a:t>
            </a:r>
            <a:r>
              <a:rPr lang="en-US" sz="2400" b="1" dirty="0">
                <a:ea typeface="Arial" pitchFamily="-84" charset="0"/>
                <a:cs typeface="Arial" pitchFamily="-84" charset="0"/>
              </a:rPr>
              <a:t>that merit attention are often researched by a </a:t>
            </a:r>
            <a:r>
              <a:rPr lang="en-US" sz="2400" b="1" dirty="0" smtClean="0">
                <a:ea typeface="Arial" pitchFamily="-84" charset="0"/>
                <a:cs typeface="Arial" pitchFamily="-84" charset="0"/>
              </a:rPr>
              <a:t>subcommittee.</a:t>
            </a:r>
          </a:p>
          <a:p>
            <a:pPr>
              <a:buFont typeface="Arial"/>
              <a:buChar char="•"/>
            </a:pPr>
            <a:endParaRPr lang="en-US" sz="2400" b="1" dirty="0" smtClean="0">
              <a:ea typeface="Arial" pitchFamily="-84" charset="0"/>
              <a:cs typeface="Arial" pitchFamily="-84" charset="0"/>
            </a:endParaRPr>
          </a:p>
          <a:p>
            <a:pPr>
              <a:buFont typeface="Arial"/>
              <a:buChar char="•"/>
            </a:pPr>
            <a:r>
              <a:rPr lang="en-US" sz="2400" b="1" dirty="0" smtClean="0">
                <a:ea typeface="Arial" pitchFamily="-84" charset="0"/>
                <a:cs typeface="Arial" pitchFamily="-84" charset="0"/>
              </a:rPr>
              <a:t>Experts </a:t>
            </a:r>
            <a:r>
              <a:rPr lang="en-US" sz="2400" b="1" dirty="0">
                <a:ea typeface="Arial" pitchFamily="-84" charset="0"/>
                <a:cs typeface="Arial" pitchFamily="-84" charset="0"/>
              </a:rPr>
              <a:t>and citizens may voice opinions about a bill in public hearings or written statements</a:t>
            </a:r>
            <a:r>
              <a:rPr lang="en-US" sz="2400" b="1" dirty="0" smtClean="0">
                <a:ea typeface="Arial" pitchFamily="-84" charset="0"/>
                <a:cs typeface="Arial" pitchFamily="-84" charset="0"/>
              </a:rPr>
              <a:t>.</a:t>
            </a:r>
            <a:endParaRPr lang="en-US" sz="2400" b="1" dirty="0">
              <a:ea typeface="Arial" pitchFamily="-84" charset="0"/>
              <a:cs typeface="Arial" pitchFamily="-84" charset="0"/>
            </a:endParaRPr>
          </a:p>
        </p:txBody>
      </p:sp>
      <p:sp>
        <p:nvSpPr>
          <p:cNvPr id="20485" name="Text Box 3"/>
          <p:cNvSpPr txBox="1">
            <a:spLocks noChangeArrowheads="1"/>
          </p:cNvSpPr>
          <p:nvPr/>
        </p:nvSpPr>
        <p:spPr bwMode="black">
          <a:xfrm>
            <a:off x="533400" y="2286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The Bill is Assigned to Committee </a:t>
            </a:r>
            <a:endParaRPr lang="en-US" sz="2000" b="1" dirty="0"/>
          </a:p>
        </p:txBody>
      </p:sp>
      <p:pic>
        <p:nvPicPr>
          <p:cNvPr id="20486" name="Picture 2" descr="Subcommittee Action cartoon"/>
          <p:cNvPicPr>
            <a:picLocks noChangeAspect="1" noChangeArrowheads="1"/>
          </p:cNvPicPr>
          <p:nvPr/>
        </p:nvPicPr>
        <p:blipFill>
          <a:blip r:embed="rId2" cstate="print"/>
          <a:srcRect/>
          <a:stretch>
            <a:fillRect/>
          </a:stretch>
        </p:blipFill>
        <p:spPr bwMode="auto">
          <a:xfrm>
            <a:off x="5257800" y="1600200"/>
            <a:ext cx="3273425" cy="3124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2531" name="AutoShape 5"/>
          <p:cNvSpPr>
            <a:spLocks noChangeArrowheads="1"/>
          </p:cNvSpPr>
          <p:nvPr/>
        </p:nvSpPr>
        <p:spPr bwMode="auto">
          <a:xfrm>
            <a:off x="0" y="0"/>
            <a:ext cx="4572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22532" name="Text Box 7"/>
          <p:cNvSpPr txBox="1">
            <a:spLocks noChangeArrowheads="1"/>
          </p:cNvSpPr>
          <p:nvPr/>
        </p:nvSpPr>
        <p:spPr bwMode="auto">
          <a:xfrm>
            <a:off x="0" y="1295400"/>
            <a:ext cx="4572000" cy="4419671"/>
          </a:xfrm>
          <a:prstGeom prst="rect">
            <a:avLst/>
          </a:prstGeom>
          <a:noFill/>
          <a:ln w="9525">
            <a:noFill/>
            <a:miter lim="800000"/>
            <a:headEnd/>
            <a:tailEnd/>
          </a:ln>
        </p:spPr>
        <p:txBody>
          <a:bodyPr>
            <a:prstTxWarp prst="textNoShape">
              <a:avLst/>
            </a:prstTxWarp>
            <a:spAutoFit/>
          </a:bodyPr>
          <a:lstStyle/>
          <a:p>
            <a:pPr>
              <a:lnSpc>
                <a:spcPct val="90000"/>
              </a:lnSpc>
              <a:buFont typeface="Arial"/>
              <a:buChar char="•"/>
            </a:pPr>
            <a:r>
              <a:rPr lang="en-US" sz="2400" b="1" dirty="0" smtClean="0"/>
              <a:t>If the bill is passed by the committee, it is sent to the whole House for debate and vote.</a:t>
            </a:r>
          </a:p>
          <a:p>
            <a:pPr>
              <a:lnSpc>
                <a:spcPct val="90000"/>
              </a:lnSpc>
              <a:buFont typeface="Arial"/>
              <a:buChar char="•"/>
            </a:pPr>
            <a:endParaRPr lang="en-US" sz="2400" b="1" dirty="0" smtClean="0"/>
          </a:p>
          <a:p>
            <a:pPr>
              <a:lnSpc>
                <a:spcPct val="90000"/>
              </a:lnSpc>
              <a:buFont typeface="Arial"/>
              <a:buChar char="•"/>
            </a:pPr>
            <a:r>
              <a:rPr lang="en-US" sz="2400" b="1" dirty="0" smtClean="0"/>
              <a:t>The committee has “reported the bill favorably to the floor.”</a:t>
            </a:r>
          </a:p>
          <a:p>
            <a:pPr>
              <a:lnSpc>
                <a:spcPct val="90000"/>
              </a:lnSpc>
              <a:buFont typeface="Arial"/>
              <a:buChar char="•"/>
            </a:pPr>
            <a:endParaRPr lang="en-US" sz="2400" b="1" dirty="0" smtClean="0"/>
          </a:p>
          <a:p>
            <a:pPr>
              <a:lnSpc>
                <a:spcPct val="90000"/>
              </a:lnSpc>
              <a:buFont typeface="Arial"/>
              <a:buChar char="•"/>
            </a:pPr>
            <a:r>
              <a:rPr lang="en-US" sz="2400" b="1" dirty="0" smtClean="0"/>
              <a:t>The Speaker determines which bills are discussed and for how long.</a:t>
            </a:r>
          </a:p>
          <a:p>
            <a:pPr>
              <a:lnSpc>
                <a:spcPct val="90000"/>
              </a:lnSpc>
              <a:buFont typeface="Arial"/>
              <a:buChar char="•"/>
            </a:pPr>
            <a:endParaRPr lang="en-US" sz="2400" b="1" dirty="0" smtClean="0"/>
          </a:p>
          <a:p>
            <a:pPr marL="344488" indent="-344488">
              <a:lnSpc>
                <a:spcPct val="90000"/>
              </a:lnSpc>
              <a:spcBef>
                <a:spcPct val="20000"/>
              </a:spcBef>
              <a:spcAft>
                <a:spcPct val="20000"/>
              </a:spcAft>
              <a:buFontTx/>
              <a:buChar char="•"/>
            </a:pPr>
            <a:endParaRPr lang="en-US" sz="2400" b="1" dirty="0">
              <a:latin typeface="Comic Sans MS" pitchFamily="-84" charset="0"/>
            </a:endParaRPr>
          </a:p>
        </p:txBody>
      </p:sp>
      <p:sp>
        <p:nvSpPr>
          <p:cNvPr id="22533" name="Text Box 3"/>
          <p:cNvSpPr txBox="1">
            <a:spLocks noChangeArrowheads="1"/>
          </p:cNvSpPr>
          <p:nvPr/>
        </p:nvSpPr>
        <p:spPr bwMode="black">
          <a:xfrm>
            <a:off x="609600" y="228600"/>
            <a:ext cx="3505200" cy="579438"/>
          </a:xfrm>
          <a:prstGeom prst="rect">
            <a:avLst/>
          </a:prstGeom>
          <a:noFill/>
          <a:ln w="9525">
            <a:noFill/>
            <a:miter lim="800000"/>
            <a:headEnd/>
            <a:tailEnd/>
          </a:ln>
        </p:spPr>
        <p:txBody>
          <a:bodyPr>
            <a:prstTxWarp prst="textNoShape">
              <a:avLst/>
            </a:prstTxWarp>
          </a:bodyPr>
          <a:lstStyle/>
          <a:p>
            <a:pPr algn="ctr">
              <a:lnSpc>
                <a:spcPct val="90000"/>
              </a:lnSpc>
              <a:spcBef>
                <a:spcPct val="20000"/>
              </a:spcBef>
              <a:spcAft>
                <a:spcPct val="20000"/>
              </a:spcAft>
            </a:pPr>
            <a:r>
              <a:rPr lang="en-US" sz="2000" b="1" dirty="0" smtClean="0"/>
              <a:t>The Bill is Reported to the Floor</a:t>
            </a:r>
            <a:endParaRPr lang="en-US" sz="2000" b="1" dirty="0"/>
          </a:p>
        </p:txBody>
      </p:sp>
      <p:pic>
        <p:nvPicPr>
          <p:cNvPr id="22534" name="Picture 2" descr="Bill is Reported cartoon"/>
          <p:cNvPicPr>
            <a:picLocks noChangeAspect="1" noChangeArrowheads="1"/>
          </p:cNvPicPr>
          <p:nvPr/>
        </p:nvPicPr>
        <p:blipFill>
          <a:blip r:embed="rId2" cstate="print"/>
          <a:srcRect/>
          <a:stretch>
            <a:fillRect/>
          </a:stretch>
        </p:blipFill>
        <p:spPr bwMode="auto">
          <a:xfrm>
            <a:off x="5029200" y="1752600"/>
            <a:ext cx="3609975" cy="350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1639</TotalTime>
  <Words>1028</Words>
  <Application>Microsoft Macintosh PowerPoint</Application>
  <PresentationFormat>On-screen Show (4:3)</PresentationFormat>
  <Paragraphs>132</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Beam</vt:lpstr>
      <vt:lpstr>Bell Work, Thursday 3/5</vt:lpstr>
      <vt:lpstr>How a Bill Becomes a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dc:creator>
  <cp:lastModifiedBy>Amanda Gilchrist</cp:lastModifiedBy>
  <cp:revision>45</cp:revision>
  <dcterms:created xsi:type="dcterms:W3CDTF">2013-10-13T19:52:17Z</dcterms:created>
  <dcterms:modified xsi:type="dcterms:W3CDTF">2015-03-05T00:34:05Z</dcterms:modified>
</cp:coreProperties>
</file>