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av" ContentType="audio/wav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5"/>
  </p:notesMasterIdLst>
  <p:handoutMasterIdLst>
    <p:handoutMasterId r:id="rId26"/>
  </p:handoutMasterIdLst>
  <p:sldIdLst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2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F4251-9285-0F40-B703-5E9C95117500}" type="datetimeFigureOut">
              <a:rPr lang="en-US" smtClean="0"/>
              <a:t>3/3/15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537D0-1413-384C-B39C-F233592A6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30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9CBBE-E3FA-F246-A502-F3A7F0C661A1}" type="datetimeFigureOut">
              <a:rPr lang="en-US" smtClean="0"/>
              <a:t>3/3/15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6E2E6-9C88-5C42-9782-5C6360A72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59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EA82E2-40FF-0E4F-836F-D0FB877865E0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DD3728-0855-0442-8CEB-33DE47693C77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DB46D91B-B0A6-A045-B868-170CA8B07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31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E3E36-B25F-294D-B349-7B853502A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5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D206D-A12D-AC40-9AD6-F421B3BF2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83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EFE3A-26B8-CC48-BD6F-ACE5D94E7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98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6611D-A920-644C-9BC5-57E242FF0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98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91591-6111-BE49-8C2F-7926DDFAC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42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238CF-AB8B-4B44-AFAB-E3FE1F4A6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05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1054-4F32-6E48-9B67-76CA9901C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71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ECE55-7D99-E842-82C3-BB59437B6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40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B1F475-2C9F-F84B-9B54-CDDB3C68C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73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36B7A-EF9F-C349-842E-9239C0A95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3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ADC07-21FD-F147-97AB-B15E45108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3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4F1A4-657C-224F-A2E5-926ECEC09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29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68CEF-43EF-3A49-B694-6ADCA58E0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2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E3E47-293A-2B43-9C84-A2672C797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42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C714356A-E8E3-8949-82A4-903679A27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90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39E83-C0A4-FE42-A2F4-8BAB80ACD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7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4933B-054C-8A4A-B6B1-3382E184E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9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14DFE-A49B-4A4D-8961-933E4ED91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4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358F2-DCEE-A442-9F1B-C95E8BDF0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69CBF-7ED7-FD41-8503-CD7A59D87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5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 noChangeArrowheads="1"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  <a:miter lim="800000"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onstantia" pitchFamily="-84" charset="0"/>
            </a:endParaRPr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onstantia" pitchFamily="-8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nstantia" pitchFamily="-8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nstantia" pitchFamily="-8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6F59B-E851-804B-AC48-11E31E572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2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nstantia" pitchFamily="-8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nstantia" pitchFamily="-8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itchFamily="-8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itchFamily="-8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FF1A2FF-85EE-8C48-88C7-45375AA35A3E}" type="slidenum">
              <a:rPr lang="en-US">
                <a:latin typeface="Arial" pitchFamily="-8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-8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pitchFamily="-8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pitchFamily="-8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043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-8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-8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-8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-8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-84" charset="2"/>
        <a:buChar char=""/>
        <a:defRPr sz="26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-84" charset="2"/>
        <a:buChar char="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-84" charset="2"/>
        <a:buChar char=""/>
        <a:defRPr sz="21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-84" charset="2"/>
        <a:buChar char="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-84" charset="2"/>
        <a:buChar char="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ahoma" pitchFamily="-8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ahoma" pitchFamily="-8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59BEAF9-28D2-294C-BDAC-03FD856B65B3}" type="slidenum">
              <a:rPr lang="en-US">
                <a:latin typeface="Tahoma" pitchFamily="-8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ahoma" pitchFamily="-84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09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-84" charset="2"/>
        <a:buChar char=""/>
        <a:defRPr sz="27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84" charset="2"/>
        <a:buChar char=""/>
        <a:defRPr sz="22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-84" charset="2"/>
        <a:buChar char="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-84" charset="2"/>
        <a:buChar char=""/>
        <a:defRPr sz="20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audio" Target="../media/audio1.wav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ereyinstitute.org/courses/American%20Government/course%20files/multimedia/lesson16/explore/l16_t01_xp2.htm" TargetMode="External"/><Relationship Id="rId4" Type="http://schemas.openxmlformats.org/officeDocument/2006/relationships/hyperlink" Target="http://www.montereyinstitute.org/courses/American%20Government/course%20files/multimedia/lesson17/explore/l17_t01_xp2.htm" TargetMode="External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4.jpeg"/><Relationship Id="rId3" Type="http://schemas.openxmlformats.org/officeDocument/2006/relationships/hyperlink" Target="http://player.discoveryeducation.com/index.cfm?guidAssetId=0412A2DE-A6A8-49D5-B94B-622266471CC8&amp;blnFromSearch=1&amp;productcode=U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Robert_Byrd_official_portrait.jpg" TargetMode="External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://www.montereyinstitute.org/courses/American%20Government/course%20files/multimedia/lesson17/explore/l17_t01_xp3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hyperlink" Target="http://app.discoveryeducation.com/player/view/assetGuid/AE2BBFCA-DFB6-4E69-A7D7-298BCB8B8E9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Work, Wed. 3/4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1. What is the disagreement between Israel and the US about Iran’s nuclear program?</a:t>
            </a:r>
          </a:p>
          <a:p>
            <a:r>
              <a:rPr lang="en-US" sz="3600" dirty="0" smtClean="0"/>
              <a:t>2. What is the name of the  safe driving advocacy group created by </a:t>
            </a:r>
            <a:r>
              <a:rPr lang="en-US" sz="3600" dirty="0" err="1" smtClean="0"/>
              <a:t>Jacy</a:t>
            </a:r>
            <a:r>
              <a:rPr lang="en-US" sz="3600" dirty="0" smtClean="0"/>
              <a:t> Good?</a:t>
            </a:r>
          </a:p>
          <a:p>
            <a:r>
              <a:rPr lang="en-US" sz="3600" dirty="0" smtClean="0"/>
              <a:t>3. What type of unusual weather struck Orange County, California?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2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How Congress Works</a:t>
            </a:r>
          </a:p>
        </p:txBody>
      </p:sp>
    </p:spTree>
    <p:extLst>
      <p:ext uri="{BB962C8B-B14F-4D97-AF65-F5344CB8AC3E}">
        <p14:creationId xmlns:p14="http://schemas.microsoft.com/office/powerpoint/2010/main" val="1385261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600200" y="1143000"/>
            <a:ext cx="6096000" cy="5116513"/>
            <a:chOff x="1584" y="1203"/>
            <a:chExt cx="3168" cy="2606"/>
          </a:xfrm>
        </p:grpSpPr>
        <p:pic>
          <p:nvPicPr>
            <p:cNvPr id="16387" name="Picture 14" descr="P15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4" y="1203"/>
              <a:ext cx="3168" cy="2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8" name="Text Box 21"/>
            <p:cNvSpPr txBox="1">
              <a:spLocks noChangeArrowheads="1"/>
            </p:cNvSpPr>
            <p:nvPr/>
          </p:nvSpPr>
          <p:spPr bwMode="auto">
            <a:xfrm>
              <a:off x="1584" y="3669"/>
              <a:ext cx="316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Tahoma" pitchFamily="-84" charset="0"/>
                </a:rPr>
                <a:t>The U.S. Capitol in the 1800s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11320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_15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7" descr="Party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191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AutoShape 5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90 w 21600"/>
              <a:gd name="T13" fmla="*/ 2190 h 21600"/>
              <a:gd name="T14" fmla="*/ 19410 w 21600"/>
              <a:gd name="T15" fmla="*/ 194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80" y="21600"/>
                </a:lnTo>
                <a:lnTo>
                  <a:pt x="2082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4953000" y="228600"/>
            <a:ext cx="365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Congressional Rules</a:t>
            </a:r>
          </a:p>
        </p:txBody>
      </p: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4800600" y="838200"/>
            <a:ext cx="40386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30188" indent="-230188" defTabSz="914400" fontAlgn="base">
              <a:spcBef>
                <a:spcPct val="50000"/>
              </a:spcBef>
              <a:spcAft>
                <a:spcPct val="0"/>
              </a:spcAft>
              <a:buFont typeface="Arial" pitchFamily="-84" charset="0"/>
              <a:buChar char="•"/>
            </a:pPr>
            <a:r>
              <a:rPr lang="en-US" sz="2400">
                <a:solidFill>
                  <a:prstClr val="black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Developed to help Congress operate </a:t>
            </a:r>
          </a:p>
          <a:p>
            <a:pPr marL="230188" indent="-230188" defTabSz="914400" fontAlgn="base">
              <a:spcBef>
                <a:spcPct val="50000"/>
              </a:spcBef>
              <a:spcAft>
                <a:spcPct val="0"/>
              </a:spcAft>
              <a:buFont typeface="Arial" pitchFamily="-84" charset="0"/>
              <a:buChar char="•"/>
            </a:pPr>
            <a:r>
              <a:rPr lang="en-US" sz="2400">
                <a:solidFill>
                  <a:prstClr val="black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House has more rules than Senate</a:t>
            </a:r>
          </a:p>
          <a:p>
            <a:pPr marL="687388" lvl="1" indent="-230188" defTabSz="914400" fontAlgn="base">
              <a:spcBef>
                <a:spcPct val="50000"/>
              </a:spcBef>
              <a:spcAft>
                <a:spcPct val="0"/>
              </a:spcAft>
              <a:buFont typeface="Arial" pitchFamily="-84" charset="0"/>
              <a:buChar char="•"/>
            </a:pPr>
            <a:r>
              <a:rPr lang="en-US" sz="2400">
                <a:solidFill>
                  <a:prstClr val="black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Rules Committee</a:t>
            </a:r>
          </a:p>
          <a:p>
            <a:pPr marL="1144588" lvl="2" indent="-230188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	why???</a:t>
            </a:r>
          </a:p>
          <a:p>
            <a:pPr marL="230188" indent="-230188" defTabSz="914400" fontAlgn="base">
              <a:spcBef>
                <a:spcPct val="50000"/>
              </a:spcBef>
              <a:spcAft>
                <a:spcPct val="0"/>
              </a:spcAft>
              <a:buFont typeface="Arial" pitchFamily="-84" charset="0"/>
              <a:buChar char="•"/>
            </a:pPr>
            <a:r>
              <a:rPr lang="en-US" sz="2400">
                <a:solidFill>
                  <a:prstClr val="black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Parliamentary Procedures</a:t>
            </a:r>
          </a:p>
          <a:p>
            <a:pPr marL="687388" lvl="1" indent="-230188" defTabSz="914400" fontAlgn="base">
              <a:spcBef>
                <a:spcPct val="50000"/>
              </a:spcBef>
              <a:spcAft>
                <a:spcPct val="0"/>
              </a:spcAft>
              <a:buFont typeface="Arial" pitchFamily="-84" charset="0"/>
              <a:buChar char="•"/>
            </a:pPr>
            <a:r>
              <a:rPr lang="en-US" sz="2400">
                <a:solidFill>
                  <a:prstClr val="black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Both Houses of Congress use a formal system of debate which keeps the debate orderly</a:t>
            </a:r>
          </a:p>
        </p:txBody>
      </p:sp>
    </p:spTree>
    <p:extLst>
      <p:ext uri="{BB962C8B-B14F-4D97-AF65-F5344CB8AC3E}">
        <p14:creationId xmlns:p14="http://schemas.microsoft.com/office/powerpoint/2010/main" val="217916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18435" name="AutoShape 5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90 w 21600"/>
              <a:gd name="T13" fmla="*/ 2190 h 21600"/>
              <a:gd name="T14" fmla="*/ 19410 w 21600"/>
              <a:gd name="T15" fmla="*/ 194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80" y="21600"/>
                </a:lnTo>
                <a:lnTo>
                  <a:pt x="2082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990600"/>
            <a:ext cx="44958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prstClr val="black"/>
                </a:solidFill>
                <a:latin typeface="Tahoma" pitchFamily="-84" charset="0"/>
              </a:rPr>
              <a:t>In both houses, the political party to which more than half the members belong is the </a:t>
            </a:r>
            <a:r>
              <a:rPr lang="en-US" sz="2400" b="1">
                <a:solidFill>
                  <a:prstClr val="black"/>
                </a:solidFill>
                <a:latin typeface="Tahoma" pitchFamily="-84" charset="0"/>
              </a:rPr>
              <a:t>majority party</a:t>
            </a:r>
            <a:r>
              <a:rPr lang="en-US" sz="2400">
                <a:solidFill>
                  <a:prstClr val="black"/>
                </a:solidFill>
                <a:latin typeface="Tahoma" pitchFamily="-84" charset="0"/>
              </a:rPr>
              <a:t>. </a:t>
            </a: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400">
              <a:solidFill>
                <a:prstClr val="black"/>
              </a:solidFill>
              <a:latin typeface="Tahoma" pitchFamily="-84" charset="0"/>
              <a:sym typeface="Symbol" pitchFamily="-84" charset="2"/>
            </a:endParaRP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prstClr val="black"/>
                </a:solidFill>
                <a:latin typeface="Tahoma" pitchFamily="-84" charset="0"/>
                <a:ea typeface="Arial" pitchFamily="-84" charset="0"/>
                <a:cs typeface="Arial" pitchFamily="-84" charset="0"/>
              </a:rPr>
              <a:t>The other party is the </a:t>
            </a:r>
            <a:r>
              <a:rPr lang="en-US" sz="2400" b="1">
                <a:solidFill>
                  <a:prstClr val="black"/>
                </a:solidFill>
                <a:latin typeface="Tahoma" pitchFamily="-84" charset="0"/>
                <a:ea typeface="Arial" pitchFamily="-84" charset="0"/>
                <a:cs typeface="Arial" pitchFamily="-84" charset="0"/>
              </a:rPr>
              <a:t>minority party</a:t>
            </a:r>
            <a:r>
              <a:rPr lang="en-US" sz="2400">
                <a:solidFill>
                  <a:prstClr val="black"/>
                </a:solidFill>
                <a:latin typeface="Tahoma" pitchFamily="-84" charset="0"/>
                <a:ea typeface="Arial" pitchFamily="-84" charset="0"/>
                <a:cs typeface="Arial" pitchFamily="-84" charset="0"/>
              </a:rPr>
              <a:t>. </a:t>
            </a: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400">
              <a:solidFill>
                <a:prstClr val="black"/>
              </a:solidFill>
              <a:latin typeface="Tahoma" pitchFamily="-84" charset="0"/>
              <a:ea typeface="Arial" pitchFamily="-84" charset="0"/>
              <a:cs typeface="Arial" pitchFamily="-84" charset="0"/>
            </a:endParaRP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prstClr val="black"/>
                </a:solidFill>
                <a:latin typeface="Tahoma" pitchFamily="-84" charset="0"/>
                <a:ea typeface="Arial" pitchFamily="-84" charset="0"/>
                <a:cs typeface="Arial" pitchFamily="-84" charset="0"/>
              </a:rPr>
              <a:t>Party members choose their leaders at the beginning of each term.</a:t>
            </a:r>
            <a:r>
              <a:rPr lang="en-US" sz="2400">
                <a:solidFill>
                  <a:prstClr val="black"/>
                </a:solidFill>
                <a:latin typeface="Tahoma" pitchFamily="-84" charset="0"/>
              </a:rPr>
              <a:t> </a:t>
            </a:r>
          </a:p>
          <a:p>
            <a:pPr marL="344488" indent="-344488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omic Sans MS" pitchFamily="-84" charset="0"/>
              </a:rPr>
              <a:t>-</a:t>
            </a:r>
          </a:p>
        </p:txBody>
      </p:sp>
      <p:sp>
        <p:nvSpPr>
          <p:cNvPr id="18437" name="Text Box 2"/>
          <p:cNvSpPr txBox="1">
            <a:spLocks noChangeArrowheads="1"/>
          </p:cNvSpPr>
          <p:nvPr/>
        </p:nvSpPr>
        <p:spPr bwMode="black">
          <a:xfrm>
            <a:off x="0" y="228600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prstClr val="black"/>
                </a:solidFill>
                <a:latin typeface="Tahoma" pitchFamily="-84" charset="0"/>
              </a:rPr>
              <a:t>Congressional Leaders</a:t>
            </a:r>
          </a:p>
        </p:txBody>
      </p:sp>
      <p:pic>
        <p:nvPicPr>
          <p:cNvPr id="18438" name="Picture 10" descr="U.S. Senate Majority Leader Harry Reid in Washington D.C. earlier this month.: Getty Images Photo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44780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10"/>
          <p:cNvSpPr>
            <a:spLocks noChangeArrowheads="1"/>
          </p:cNvSpPr>
          <p:nvPr/>
        </p:nvSpPr>
        <p:spPr bwMode="auto">
          <a:xfrm>
            <a:off x="4876800" y="4572000"/>
            <a:ext cx="40417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  <a:latin typeface="Tahoma" pitchFamily="-84" charset="0"/>
              </a:rPr>
              <a:t>U.S. Senate Majority Leader Harry Reid </a:t>
            </a:r>
            <a:endParaRPr lang="en-US" sz="1600">
              <a:solidFill>
                <a:prstClr val="black"/>
              </a:solidFill>
              <a:latin typeface="Tahoma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25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19459" name="AutoShape 5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15 w 21600"/>
              <a:gd name="T13" fmla="*/ 2115 h 21600"/>
              <a:gd name="T14" fmla="*/ 19485 w 21600"/>
              <a:gd name="T15" fmla="*/ 1948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30" y="21600"/>
                </a:lnTo>
                <a:lnTo>
                  <a:pt x="2097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4572000" y="671513"/>
            <a:ext cx="4572000" cy="63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itchFamily="-84" charset="0"/>
              </a:rPr>
              <a:t>The leader of the House is called the </a:t>
            </a:r>
            <a:r>
              <a:rPr lang="en-US" sz="2400" b="1" dirty="0">
                <a:solidFill>
                  <a:srgbClr val="61898A"/>
                </a:solidFill>
                <a:latin typeface="Tahoma" pitchFamily="-84" charset="0"/>
              </a:rPr>
              <a:t>Speaker of the House</a:t>
            </a:r>
            <a:r>
              <a:rPr lang="en-US" sz="2400" dirty="0">
                <a:solidFill>
                  <a:prstClr val="black"/>
                </a:solidFill>
                <a:latin typeface="Tahoma" pitchFamily="-84" charset="0"/>
              </a:rPr>
              <a:t>.</a:t>
            </a: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400" dirty="0">
              <a:solidFill>
                <a:prstClr val="black"/>
              </a:solidFill>
              <a:latin typeface="Tahoma" pitchFamily="-84" charset="0"/>
            </a:endParaRP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itchFamily="-84" charset="0"/>
              </a:rPr>
              <a:t>The leader of the Senate is technically the </a:t>
            </a:r>
            <a:r>
              <a:rPr lang="en-US" sz="2400" b="1" dirty="0">
                <a:solidFill>
                  <a:srgbClr val="61898A"/>
                </a:solidFill>
                <a:latin typeface="Tahoma" pitchFamily="-84" charset="0"/>
              </a:rPr>
              <a:t>vice president</a:t>
            </a:r>
            <a:r>
              <a:rPr lang="en-US" sz="2400" dirty="0">
                <a:solidFill>
                  <a:prstClr val="black"/>
                </a:solidFill>
                <a:latin typeface="Tahoma" pitchFamily="-84" charset="0"/>
              </a:rPr>
              <a:t>, who rarely attends and votes only in case of a tie. </a:t>
            </a: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400" dirty="0">
              <a:solidFill>
                <a:prstClr val="black"/>
              </a:solidFill>
              <a:latin typeface="Tahoma" pitchFamily="-84" charset="0"/>
              <a:sym typeface="Symbol" pitchFamily="-84" charset="2"/>
            </a:endParaRP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itchFamily="-84" charset="0"/>
                <a:ea typeface="Arial" pitchFamily="-84" charset="0"/>
                <a:cs typeface="Arial" pitchFamily="-84" charset="0"/>
              </a:rPr>
              <a:t>The person who actually acts as chairperson is the </a:t>
            </a:r>
            <a:r>
              <a:rPr lang="en-US" sz="2400" b="1" dirty="0">
                <a:solidFill>
                  <a:srgbClr val="61898A"/>
                </a:solidFill>
                <a:latin typeface="Tahoma" pitchFamily="-84" charset="0"/>
                <a:ea typeface="Arial" pitchFamily="-84" charset="0"/>
                <a:cs typeface="Arial" pitchFamily="-84" charset="0"/>
              </a:rPr>
              <a:t>president pro tempore</a:t>
            </a:r>
            <a:r>
              <a:rPr lang="en-US" sz="2400" dirty="0">
                <a:solidFill>
                  <a:prstClr val="black"/>
                </a:solidFill>
                <a:latin typeface="Tahoma" pitchFamily="-84" charset="0"/>
                <a:ea typeface="Arial" pitchFamily="-84" charset="0"/>
                <a:cs typeface="Arial" pitchFamily="-84" charset="0"/>
              </a:rPr>
              <a:t>. </a:t>
            </a: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400" dirty="0">
              <a:solidFill>
                <a:prstClr val="black"/>
              </a:solidFill>
              <a:latin typeface="Tahoma" pitchFamily="-84" charset="0"/>
              <a:ea typeface="Arial" pitchFamily="-84" charset="0"/>
              <a:cs typeface="Arial" pitchFamily="-84" charset="0"/>
            </a:endParaRP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400" dirty="0">
              <a:solidFill>
                <a:prstClr val="black"/>
              </a:solidFill>
              <a:latin typeface="Tahoma" pitchFamily="-84" charset="0"/>
              <a:ea typeface="Arial" pitchFamily="-84" charset="0"/>
              <a:cs typeface="Arial" pitchFamily="-84" charset="0"/>
            </a:endParaRP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000" dirty="0">
              <a:solidFill>
                <a:prstClr val="black"/>
              </a:solidFill>
              <a:latin typeface="Tahoma" pitchFamily="-84" charset="0"/>
              <a:sym typeface="Symbol" pitchFamily="-84" charset="2"/>
            </a:endParaRPr>
          </a:p>
        </p:txBody>
      </p:sp>
      <p:sp>
        <p:nvSpPr>
          <p:cNvPr id="19461" name="Text Box 2"/>
          <p:cNvSpPr txBox="1">
            <a:spLocks noChangeArrowheads="1"/>
          </p:cNvSpPr>
          <p:nvPr/>
        </p:nvSpPr>
        <p:spPr bwMode="black">
          <a:xfrm>
            <a:off x="4648200" y="0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prstClr val="black"/>
                </a:solidFill>
                <a:latin typeface="Tahoma" pitchFamily="-84" charset="0"/>
              </a:rPr>
              <a:t>Congressional Leaders</a:t>
            </a:r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1143000" y="2590800"/>
            <a:ext cx="2665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Tahoma" pitchFamily="-84" charset="0"/>
              </a:rPr>
              <a:t>Speaker of the House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Tahoma" pitchFamily="-84" charset="0"/>
              </a:rPr>
              <a:t>John Boehner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Tahoma" pitchFamily="-84" charset="0"/>
              </a:rPr>
              <a:t>R-Ohio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pic>
        <p:nvPicPr>
          <p:cNvPr id="19463" name="Picture 9" descr="http://4.bp.blogspot.com/_Gx1r9oyeZd0/TSveOZJZHGI/AAAAAAAABV8/YKWjHTYuJzc/s1600/Speaker+of+the+House+John+Boehner+%25282009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"/>
            <a:ext cx="18907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9" descr="http://upload.wikimedia.org/wikipedia/commons/thumb/0/0d/Joe_Biden,_official_photo_portrait_2-cropped.jpg/220px-Joe_Biden,_official_photo_portrait_2-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0"/>
            <a:ext cx="16764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0" y="5867400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Tahoma" pitchFamily="-84" charset="0"/>
              </a:rPr>
              <a:t>Vice President Joe Biden</a:t>
            </a: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19467" name="Rectangle 10"/>
          <p:cNvSpPr>
            <a:spLocks noChangeArrowheads="1"/>
          </p:cNvSpPr>
          <p:nvPr/>
        </p:nvSpPr>
        <p:spPr bwMode="auto">
          <a:xfrm>
            <a:off x="2286000" y="5791200"/>
            <a:ext cx="2209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Tahoma" pitchFamily="-84" charset="0"/>
              </a:rPr>
              <a:t>Senate President Pro Tempore </a:t>
            </a:r>
            <a:r>
              <a:rPr lang="en-US" b="1" dirty="0">
                <a:solidFill>
                  <a:prstClr val="black"/>
                </a:solidFill>
                <a:latin typeface="Tahoma" pitchFamily="-84" charset="0"/>
              </a:rPr>
              <a:t>Patrick J. Leahy</a:t>
            </a:r>
            <a:endParaRPr lang="en-US" dirty="0">
              <a:solidFill>
                <a:prstClr val="black"/>
              </a:solidFill>
              <a:latin typeface="Tahoma" pitchFamily="-84" charset="0"/>
            </a:endParaRPr>
          </a:p>
        </p:txBody>
      </p:sp>
      <p:pic>
        <p:nvPicPr>
          <p:cNvPr id="12290" name="Picture 2" descr="Leahy, Patrick J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429000"/>
            <a:ext cx="1905000" cy="2370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52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20483" name="AutoShape 5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15 w 21600"/>
              <a:gd name="T13" fmla="*/ 2115 h 21600"/>
              <a:gd name="T14" fmla="*/ 19485 w 21600"/>
              <a:gd name="T15" fmla="*/ 1948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30" y="21600"/>
                </a:lnTo>
                <a:lnTo>
                  <a:pt x="2097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4572000" y="1447800"/>
            <a:ext cx="4572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>
                <a:solidFill>
                  <a:prstClr val="black"/>
                </a:solidFill>
                <a:latin typeface="Tahoma" pitchFamily="-84" charset="0"/>
              </a:rPr>
              <a:t>Both houses have a </a:t>
            </a:r>
            <a:r>
              <a:rPr lang="en-US" sz="3200">
                <a:solidFill>
                  <a:srgbClr val="0070C0"/>
                </a:solidFill>
                <a:latin typeface="Tahoma" pitchFamily="-84" charset="0"/>
              </a:rPr>
              <a:t>majority leader </a:t>
            </a:r>
            <a:r>
              <a:rPr lang="en-US" sz="3200">
                <a:solidFill>
                  <a:prstClr val="black"/>
                </a:solidFill>
                <a:latin typeface="Tahoma" pitchFamily="-84" charset="0"/>
              </a:rPr>
              <a:t>and a </a:t>
            </a:r>
            <a:r>
              <a:rPr lang="en-US" sz="3200">
                <a:solidFill>
                  <a:srgbClr val="0070C0"/>
                </a:solidFill>
                <a:latin typeface="Tahoma" pitchFamily="-84" charset="0"/>
              </a:rPr>
              <a:t>minority leader</a:t>
            </a:r>
            <a:r>
              <a:rPr lang="en-US" sz="3200">
                <a:solidFill>
                  <a:prstClr val="black"/>
                </a:solidFill>
                <a:latin typeface="Tahoma" pitchFamily="-84" charset="0"/>
              </a:rPr>
              <a:t>.</a:t>
            </a:r>
            <a:endParaRPr lang="en-US" sz="3200">
              <a:solidFill>
                <a:prstClr val="black"/>
              </a:solidFill>
              <a:latin typeface="Tahoma" pitchFamily="-84" charset="0"/>
              <a:ea typeface="Arial" pitchFamily="-84" charset="0"/>
              <a:cs typeface="Arial" pitchFamily="-84" charset="0"/>
            </a:endParaRP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400">
              <a:solidFill>
                <a:prstClr val="black"/>
              </a:solidFill>
              <a:latin typeface="Tahoma" pitchFamily="-84" charset="0"/>
              <a:ea typeface="Arial" pitchFamily="-84" charset="0"/>
              <a:cs typeface="Arial" pitchFamily="-84" charset="0"/>
            </a:endParaRP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400">
              <a:solidFill>
                <a:prstClr val="black"/>
              </a:solidFill>
              <a:latin typeface="Tahoma" pitchFamily="-84" charset="0"/>
              <a:ea typeface="Arial" pitchFamily="-84" charset="0"/>
              <a:cs typeface="Arial" pitchFamily="-84" charset="0"/>
            </a:endParaRP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000">
              <a:solidFill>
                <a:prstClr val="black"/>
              </a:solidFill>
              <a:latin typeface="Tahoma" pitchFamily="-84" charset="0"/>
              <a:sym typeface="Symbol" pitchFamily="-84" charset="2"/>
            </a:endParaRPr>
          </a:p>
        </p:txBody>
      </p:sp>
      <p:sp>
        <p:nvSpPr>
          <p:cNvPr id="20485" name="Text Box 2"/>
          <p:cNvSpPr txBox="1">
            <a:spLocks noChangeArrowheads="1"/>
          </p:cNvSpPr>
          <p:nvPr/>
        </p:nvSpPr>
        <p:spPr bwMode="black">
          <a:xfrm>
            <a:off x="4648200" y="0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prstClr val="black"/>
                </a:solidFill>
                <a:latin typeface="Tahoma" pitchFamily="-84" charset="0"/>
              </a:rPr>
              <a:t>Congressional Leaders</a:t>
            </a:r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304800" y="2209800"/>
            <a:ext cx="175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Tahoma" pitchFamily="-84" charset="0"/>
              </a:rPr>
              <a:t>House Majority Leader – Eric Cantor</a:t>
            </a: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pic>
        <p:nvPicPr>
          <p:cNvPr id="20487" name="Picture 2" descr="http://upload.wikimedia.org/wikipedia/commons/0/02/Eric_Cantor_headsh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1536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4" descr="http://upload.wikimedia.org/wikipedia/commons/thumb/c/c0/Speaker_Nancy_Pelosi.jpg/220px-Speaker_Nancy_Pelo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52400"/>
            <a:ext cx="127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2514600" y="2133600"/>
            <a:ext cx="182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Tahoma" pitchFamily="-84" charset="0"/>
              </a:rPr>
              <a:t>House Minority Leader – Nancy Pelosi</a:t>
            </a:r>
          </a:p>
        </p:txBody>
      </p:sp>
      <p:pic>
        <p:nvPicPr>
          <p:cNvPr id="20490" name="Picture 6" descr="http://bioguide.congress.gov/bioguide/photo/R/R0001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429000"/>
            <a:ext cx="1371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88913" y="5334000"/>
            <a:ext cx="2325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Tahoma" pitchFamily="-84" charset="0"/>
              </a:rPr>
              <a:t>Senate Majority Leader – Harry Reid</a:t>
            </a: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pic>
        <p:nvPicPr>
          <p:cNvPr id="20492" name="Picture 8" descr="http://bioguide.congress.gov/bioguide/photo/M/M0003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581400"/>
            <a:ext cx="1279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Rectangle 14"/>
          <p:cNvSpPr>
            <a:spLocks noChangeArrowheads="1"/>
          </p:cNvSpPr>
          <p:nvPr/>
        </p:nvSpPr>
        <p:spPr bwMode="auto">
          <a:xfrm>
            <a:off x="2362200" y="5334000"/>
            <a:ext cx="2133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Tahoma" pitchFamily="-84" charset="0"/>
              </a:rPr>
              <a:t>Senate Minority Leader – Mitch McConnell</a:t>
            </a:r>
          </a:p>
        </p:txBody>
      </p:sp>
    </p:spTree>
    <p:extLst>
      <p:ext uri="{BB962C8B-B14F-4D97-AF65-F5344CB8AC3E}">
        <p14:creationId xmlns:p14="http://schemas.microsoft.com/office/powerpoint/2010/main" val="224744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21507" name="AutoShape 5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90 w 21600"/>
              <a:gd name="T13" fmla="*/ 2190 h 21600"/>
              <a:gd name="T14" fmla="*/ 19410 w 21600"/>
              <a:gd name="T15" fmla="*/ 194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80" y="21600"/>
                </a:lnTo>
                <a:lnTo>
                  <a:pt x="2082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0" y="990600"/>
            <a:ext cx="4572000" cy="58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prstClr val="black"/>
                </a:solidFill>
                <a:latin typeface="Tahoma" pitchFamily="-84" charset="0"/>
              </a:rPr>
              <a:t>Powerful floor leaders try to make sure the laws Congress passes are in the best interest of their own party. </a:t>
            </a: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400">
              <a:solidFill>
                <a:prstClr val="black"/>
              </a:solidFill>
              <a:latin typeface="Tahoma" pitchFamily="-84" charset="0"/>
              <a:sym typeface="Symbol" pitchFamily="-84" charset="2"/>
            </a:endParaRP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prstClr val="black"/>
                </a:solidFill>
                <a:latin typeface="Tahoma" pitchFamily="-84" charset="0"/>
                <a:ea typeface="Arial" pitchFamily="-84" charset="0"/>
                <a:cs typeface="Arial" pitchFamily="-84" charset="0"/>
              </a:rPr>
              <a:t>They speak for their parties on the issues and try to sway votes. </a:t>
            </a: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400">
              <a:solidFill>
                <a:prstClr val="black"/>
              </a:solidFill>
              <a:latin typeface="Tahoma" pitchFamily="-84" charset="0"/>
              <a:ea typeface="Arial" pitchFamily="-84" charset="0"/>
              <a:cs typeface="Arial" pitchFamily="-84" charset="0"/>
            </a:endParaRP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prstClr val="black"/>
                </a:solidFill>
                <a:latin typeface="Tahoma" pitchFamily="-84" charset="0"/>
                <a:ea typeface="Arial" pitchFamily="-84" charset="0"/>
                <a:cs typeface="Arial" pitchFamily="-84" charset="0"/>
              </a:rPr>
              <a:t>Party “whips” help by keeping track of where their party members stand on issues and rounding them up for key votes.</a:t>
            </a:r>
            <a:r>
              <a:rPr lang="en-US" sz="2400">
                <a:solidFill>
                  <a:prstClr val="black"/>
                </a:solidFill>
                <a:latin typeface="Tahoma" pitchFamily="-84" charset="0"/>
              </a:rPr>
              <a:t> </a:t>
            </a:r>
          </a:p>
          <a:p>
            <a:pPr marL="344488" indent="-344488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Comic Sans MS" pitchFamily="-84" charset="0"/>
              </a:rPr>
              <a:t>)</a:t>
            </a: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black">
          <a:xfrm>
            <a:off x="0" y="228600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prstClr val="black"/>
                </a:solidFill>
                <a:latin typeface="Tahoma" pitchFamily="-84" charset="0"/>
              </a:rPr>
              <a:t>Congressional Leaders</a:t>
            </a:r>
          </a:p>
        </p:txBody>
      </p:sp>
      <p:pic>
        <p:nvPicPr>
          <p:cNvPr id="21510" name="Picture 4" descr="http://durbin.senate.gov/cache/images/PG_157-BIR-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752600"/>
            <a:ext cx="38925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6096000" y="4724400"/>
            <a:ext cx="15827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Tahoma" pitchFamily="-84" charset="0"/>
              </a:rPr>
              <a:t>Majority Whip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Tahoma" pitchFamily="-84" charset="0"/>
              </a:rPr>
              <a:t>Dick Durbin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Tahoma" pitchFamily="-84" charset="0"/>
              </a:rPr>
              <a:t>Illinois</a:t>
            </a: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5562600" y="304800"/>
            <a:ext cx="2522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Tahoma" pitchFamily="-84" charset="0"/>
                <a:hlinkClick r:id="rId3"/>
              </a:rPr>
              <a:t>Hierarchy of the House</a:t>
            </a: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21513" name="TextBox 9"/>
          <p:cNvSpPr txBox="1">
            <a:spLocks noChangeArrowheads="1"/>
          </p:cNvSpPr>
          <p:nvPr/>
        </p:nvSpPr>
        <p:spPr bwMode="auto">
          <a:xfrm>
            <a:off x="5562600" y="838200"/>
            <a:ext cx="2587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Tahoma" pitchFamily="-84" charset="0"/>
                <a:hlinkClick r:id="rId4"/>
              </a:rPr>
              <a:t>Hierarchy of the Senate</a:t>
            </a: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1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22531" name="AutoShape 5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90 w 21600"/>
              <a:gd name="T13" fmla="*/ 2190 h 21600"/>
              <a:gd name="T14" fmla="*/ 19410 w 21600"/>
              <a:gd name="T15" fmla="*/ 194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80" y="21600"/>
                </a:lnTo>
                <a:lnTo>
                  <a:pt x="2082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4572000" y="838200"/>
            <a:ext cx="45720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prstClr val="black"/>
                </a:solidFill>
                <a:latin typeface="Tahoma" pitchFamily="-84" charset="0"/>
              </a:rPr>
              <a:t>The detailed work of lawmaking is done in committees.</a:t>
            </a: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400">
              <a:solidFill>
                <a:prstClr val="black"/>
              </a:solidFill>
              <a:latin typeface="Tahoma" pitchFamily="-84" charset="0"/>
              <a:sym typeface="Symbol" pitchFamily="-84" charset="2"/>
            </a:endParaRP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prstClr val="black"/>
                </a:solidFill>
                <a:latin typeface="Tahoma" pitchFamily="-84" charset="0"/>
                <a:ea typeface="Arial" pitchFamily="-84" charset="0"/>
                <a:cs typeface="Arial" pitchFamily="-84" charset="0"/>
              </a:rPr>
              <a:t>Each house has permanent </a:t>
            </a:r>
            <a:r>
              <a:rPr lang="en-US" sz="2400" b="1">
                <a:solidFill>
                  <a:srgbClr val="8CADAE"/>
                </a:solidFill>
                <a:latin typeface="Tahoma" pitchFamily="-84" charset="0"/>
              </a:rPr>
              <a:t>standing committees</a:t>
            </a:r>
            <a:r>
              <a:rPr lang="en-US" sz="2400" b="1">
                <a:solidFill>
                  <a:srgbClr val="8CADAE"/>
                </a:solidFill>
                <a:latin typeface="Tahoma" pitchFamily="-84" charset="0"/>
                <a:ea typeface="Arial" pitchFamily="-84" charset="0"/>
                <a:cs typeface="Arial" pitchFamily="-84" charset="0"/>
              </a:rPr>
              <a:t> </a:t>
            </a:r>
            <a:r>
              <a:rPr lang="en-US" sz="2400">
                <a:solidFill>
                  <a:prstClr val="black"/>
                </a:solidFill>
                <a:latin typeface="Tahoma" pitchFamily="-84" charset="0"/>
                <a:ea typeface="Arial" pitchFamily="-84" charset="0"/>
                <a:cs typeface="Arial" pitchFamily="-84" charset="0"/>
              </a:rPr>
              <a:t>that continue their work from session to session. </a:t>
            </a: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400">
              <a:solidFill>
                <a:prstClr val="black"/>
              </a:solidFill>
              <a:latin typeface="Tahoma" pitchFamily="-84" charset="0"/>
              <a:ea typeface="Arial" pitchFamily="-84" charset="0"/>
              <a:cs typeface="Arial" pitchFamily="-84" charset="0"/>
            </a:endParaRP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prstClr val="black"/>
                </a:solidFill>
                <a:latin typeface="Tahoma" pitchFamily="-84" charset="0"/>
                <a:ea typeface="Arial" pitchFamily="-84" charset="0"/>
                <a:cs typeface="Arial" pitchFamily="-84" charset="0"/>
              </a:rPr>
              <a:t>Most are divided into smaller subcommittees that deal with specialized issues.  </a:t>
            </a: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400">
              <a:solidFill>
                <a:prstClr val="black"/>
              </a:solidFill>
              <a:latin typeface="Tahoma" pitchFamily="-84" charset="0"/>
              <a:ea typeface="Arial" pitchFamily="-84" charset="0"/>
              <a:cs typeface="Arial" pitchFamily="-84" charset="0"/>
            </a:endParaRPr>
          </a:p>
          <a:p>
            <a:pPr marL="344488" indent="-344488" defTabSz="914400" fontAlgn="base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Comic Sans MS" pitchFamily="-84" charset="0"/>
            </a:endParaRP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black">
          <a:xfrm>
            <a:off x="4648200" y="2286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000" b="1">
                <a:solidFill>
                  <a:prstClr val="black"/>
                </a:solidFill>
                <a:latin typeface="Tahoma" pitchFamily="-84" charset="0"/>
              </a:rPr>
              <a:t>Committees: Little Legislatures</a:t>
            </a:r>
          </a:p>
        </p:txBody>
      </p:sp>
      <p:pic>
        <p:nvPicPr>
          <p:cNvPr id="22534" name="Picture 10" descr="US House Committ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4144963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2" descr="Science Committ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87788"/>
            <a:ext cx="4267200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4955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24579" name="AutoShape 5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90 w 21600"/>
              <a:gd name="T13" fmla="*/ 2190 h 21600"/>
              <a:gd name="T14" fmla="*/ 19410 w 21600"/>
              <a:gd name="T15" fmla="*/ 194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80" y="21600"/>
                </a:lnTo>
                <a:lnTo>
                  <a:pt x="2082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0" y="990600"/>
            <a:ext cx="4572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itchFamily="-84" charset="0"/>
                <a:ea typeface="Arial" pitchFamily="-84" charset="0"/>
                <a:cs typeface="Arial" pitchFamily="-84" charset="0"/>
              </a:rPr>
              <a:t>Both houses also have </a:t>
            </a:r>
            <a:r>
              <a:rPr lang="en-US" sz="2400" b="1" dirty="0">
                <a:solidFill>
                  <a:srgbClr val="61898A"/>
                </a:solidFill>
                <a:latin typeface="Tahoma" pitchFamily="-84" charset="0"/>
                <a:ea typeface="Arial" pitchFamily="-84" charset="0"/>
                <a:cs typeface="Arial" pitchFamily="-84" charset="0"/>
              </a:rPr>
              <a:t>select committees</a:t>
            </a:r>
            <a:r>
              <a:rPr lang="en-US" sz="2400" b="1" dirty="0">
                <a:solidFill>
                  <a:srgbClr val="5A6079"/>
                </a:solidFill>
                <a:latin typeface="Tahoma" pitchFamily="-84" charset="0"/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ahoma" pitchFamily="-84" charset="0"/>
                <a:ea typeface="Arial" pitchFamily="-84" charset="0"/>
                <a:cs typeface="Arial" pitchFamily="-84" charset="0"/>
              </a:rPr>
              <a:t>that are created to do a special job for a limited period. </a:t>
            </a:r>
          </a:p>
          <a:p>
            <a:pPr marL="801688" lvl="1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itchFamily="-84" charset="0"/>
              </a:rPr>
              <a:t>They disband after completing their task. </a:t>
            </a:r>
            <a:endParaRPr lang="en-US" sz="2400" dirty="0">
              <a:solidFill>
                <a:prstClr val="black"/>
              </a:solidFill>
              <a:latin typeface="Tahoma" pitchFamily="-84" charset="0"/>
              <a:ea typeface="Arial" pitchFamily="-84" charset="0"/>
              <a:cs typeface="Arial" pitchFamily="-84" charset="0"/>
            </a:endParaRP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b="1" dirty="0">
                <a:solidFill>
                  <a:srgbClr val="61898A"/>
                </a:solidFill>
                <a:latin typeface="Tahoma" pitchFamily="-84" charset="0"/>
                <a:ea typeface="Arial" pitchFamily="-84" charset="0"/>
                <a:cs typeface="Arial" pitchFamily="-84" charset="0"/>
              </a:rPr>
              <a:t>Joint committees </a:t>
            </a:r>
            <a:r>
              <a:rPr lang="en-US" sz="2400" dirty="0">
                <a:solidFill>
                  <a:prstClr val="black"/>
                </a:solidFill>
                <a:latin typeface="Tahoma" pitchFamily="-84" charset="0"/>
                <a:ea typeface="Arial" pitchFamily="-84" charset="0"/>
                <a:cs typeface="Arial" pitchFamily="-84" charset="0"/>
              </a:rPr>
              <a:t>include members of both houses. </a:t>
            </a: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itchFamily="-84" charset="0"/>
                <a:ea typeface="Arial" pitchFamily="-84" charset="0"/>
                <a:cs typeface="Arial" pitchFamily="-84" charset="0"/>
              </a:rPr>
              <a:t>Temporary </a:t>
            </a:r>
            <a:r>
              <a:rPr lang="en-US" sz="2400" b="1" dirty="0">
                <a:solidFill>
                  <a:srgbClr val="61898A"/>
                </a:solidFill>
                <a:latin typeface="Tahoma" pitchFamily="-84" charset="0"/>
                <a:ea typeface="Arial" pitchFamily="-84" charset="0"/>
                <a:cs typeface="Arial" pitchFamily="-84" charset="0"/>
              </a:rPr>
              <a:t>conference committees </a:t>
            </a:r>
            <a:r>
              <a:rPr lang="en-US" sz="2400" dirty="0">
                <a:solidFill>
                  <a:prstClr val="black"/>
                </a:solidFill>
                <a:latin typeface="Tahoma" pitchFamily="-84" charset="0"/>
                <a:ea typeface="Arial" pitchFamily="-84" charset="0"/>
                <a:cs typeface="Arial" pitchFamily="-84" charset="0"/>
              </a:rPr>
              <a:t>help the House and Senate agree on the details of a proposed law</a:t>
            </a:r>
            <a:r>
              <a:rPr lang="en-US" sz="2400" dirty="0">
                <a:solidFill>
                  <a:prstClr val="black"/>
                </a:solidFill>
                <a:latin typeface="Tahoma" pitchFamily="-84" charset="0"/>
                <a:ea typeface="Arial" pitchFamily="-84" charset="0"/>
                <a:cs typeface="Arial" pitchFamily="-84" charset="0"/>
              </a:rPr>
              <a:t>.</a:t>
            </a: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black">
          <a:xfrm>
            <a:off x="152400" y="1524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000" b="1">
                <a:solidFill>
                  <a:prstClr val="black"/>
                </a:solidFill>
                <a:latin typeface="Tahoma" pitchFamily="-84" charset="0"/>
              </a:rPr>
              <a:t>Committees: Little Legislatures</a:t>
            </a:r>
          </a:p>
        </p:txBody>
      </p:sp>
      <p:pic>
        <p:nvPicPr>
          <p:cNvPr id="24582" name="Picture 2" descr="http://www.austinchronicle.com/binary/8333/pols_feature-3823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81200"/>
            <a:ext cx="4013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86400" y="5562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ahoma" pitchFamily="-84" charset="0"/>
                <a:cs typeface="Arial" charset="0"/>
              </a:rPr>
              <a:t>Congressional </a:t>
            </a:r>
            <a:r>
              <a:rPr lang="en-US" dirty="0">
                <a:solidFill>
                  <a:prstClr val="black"/>
                </a:solidFill>
                <a:latin typeface="Tahoma" pitchFamily="-84" charset="0"/>
                <a:cs typeface="Arial" charset="0"/>
                <a:hlinkClick r:id="rId3"/>
              </a:rPr>
              <a:t>Committees</a:t>
            </a:r>
            <a:r>
              <a:rPr lang="en-US" dirty="0">
                <a:solidFill>
                  <a:prstClr val="black"/>
                </a:solidFill>
                <a:latin typeface="Tahoma" pitchFamily="-84" charset="0"/>
                <a:cs typeface="Arial" charset="0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ahoma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46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" descr="P142_CHAR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-17463"/>
            <a:ext cx="7315200" cy="6875463"/>
          </a:xfrm>
        </p:spPr>
      </p:pic>
    </p:spTree>
    <p:extLst>
      <p:ext uri="{BB962C8B-B14F-4D97-AF65-F5344CB8AC3E}">
        <p14:creationId xmlns:p14="http://schemas.microsoft.com/office/powerpoint/2010/main" val="3889017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Powers of Congress</a:t>
            </a:r>
          </a:p>
        </p:txBody>
      </p:sp>
    </p:spTree>
    <p:extLst>
      <p:ext uri="{BB962C8B-B14F-4D97-AF65-F5344CB8AC3E}">
        <p14:creationId xmlns:p14="http://schemas.microsoft.com/office/powerpoint/2010/main" val="395402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26627" name="AutoShape 5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90 w 21600"/>
              <a:gd name="T13" fmla="*/ 2190 h 21600"/>
              <a:gd name="T14" fmla="*/ 19410 w 21600"/>
              <a:gd name="T15" fmla="*/ 194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80" y="21600"/>
                </a:lnTo>
                <a:lnTo>
                  <a:pt x="2082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4572000" y="1143000"/>
            <a:ext cx="457200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prstClr val="black"/>
                </a:solidFill>
                <a:latin typeface="Tahoma" pitchFamily="-84" charset="0"/>
              </a:rPr>
              <a:t>Members of Congress try to get assigned to important committees that affect the people who elected them. </a:t>
            </a: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400">
              <a:solidFill>
                <a:prstClr val="black"/>
              </a:solidFill>
              <a:latin typeface="Tahoma" pitchFamily="-84" charset="0"/>
              <a:sym typeface="Symbol" pitchFamily="-84" charset="2"/>
            </a:endParaRP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b="1">
                <a:solidFill>
                  <a:srgbClr val="5A6079"/>
                </a:solidFill>
                <a:latin typeface="Tahoma" pitchFamily="-84" charset="0"/>
                <a:ea typeface="Arial" pitchFamily="-84" charset="0"/>
                <a:cs typeface="Arial" pitchFamily="-84" charset="0"/>
              </a:rPr>
              <a:t>Party leaders make committee assignments based on members’ </a:t>
            </a:r>
            <a:r>
              <a:rPr lang="en-US" sz="2400">
                <a:solidFill>
                  <a:prstClr val="black"/>
                </a:solidFill>
                <a:latin typeface="Tahoma" pitchFamily="-84" charset="0"/>
                <a:ea typeface="Arial" pitchFamily="-84" charset="0"/>
                <a:cs typeface="Arial" pitchFamily="-84" charset="0"/>
              </a:rPr>
              <a:t>preferences, expertise, party loyalty, and </a:t>
            </a:r>
            <a:r>
              <a:rPr lang="en-US" sz="2400" b="1">
                <a:solidFill>
                  <a:srgbClr val="5A6079"/>
                </a:solidFill>
                <a:latin typeface="Tahoma" pitchFamily="-84" charset="0"/>
                <a:ea typeface="Arial" pitchFamily="-84" charset="0"/>
                <a:cs typeface="Arial" pitchFamily="-84" charset="0"/>
              </a:rPr>
              <a:t>seniority</a:t>
            </a:r>
            <a:r>
              <a:rPr lang="en-US" sz="2400">
                <a:solidFill>
                  <a:prstClr val="black"/>
                </a:solidFill>
                <a:latin typeface="Tahoma" pitchFamily="-84" charset="0"/>
                <a:ea typeface="Arial" pitchFamily="-84" charset="0"/>
                <a:cs typeface="Arial" pitchFamily="-84" charset="0"/>
              </a:rPr>
              <a:t>, </a:t>
            </a:r>
            <a:r>
              <a:rPr lang="en-US" sz="2400" b="1">
                <a:solidFill>
                  <a:srgbClr val="5A6079"/>
                </a:solidFill>
                <a:latin typeface="Tahoma" pitchFamily="-84" charset="0"/>
                <a:ea typeface="Arial" pitchFamily="-84" charset="0"/>
                <a:cs typeface="Arial" pitchFamily="-84" charset="0"/>
              </a:rPr>
              <a:t>or years of service.</a:t>
            </a:r>
            <a:r>
              <a:rPr lang="en-US" sz="2400" b="1">
                <a:solidFill>
                  <a:srgbClr val="5A6079"/>
                </a:solidFill>
                <a:latin typeface="Tahoma" pitchFamily="-84" charset="0"/>
              </a:rPr>
              <a:t> </a:t>
            </a: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black">
          <a:xfrm>
            <a:off x="4648200" y="2286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prstClr val="black"/>
                </a:solidFill>
                <a:latin typeface="Tahoma" pitchFamily="-84" charset="0"/>
              </a:rPr>
              <a:t>Committees: Little Legislatures</a:t>
            </a:r>
          </a:p>
        </p:txBody>
      </p:sp>
      <p:pic>
        <p:nvPicPr>
          <p:cNvPr id="26630" name="Picture 2" descr="Robert Byrd">
            <a:hlinkClick r:id="rId3" tooltip="Robert Byrd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0"/>
            <a:ext cx="34051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1066800" y="5105400"/>
            <a:ext cx="2743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Tahoma" pitchFamily="-84" charset="0"/>
              </a:rPr>
              <a:t>Senator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Tahoma" pitchFamily="-84" charset="0"/>
              </a:rPr>
              <a:t>Robert Byrd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Tahoma" pitchFamily="-84" charset="0"/>
              </a:rPr>
              <a:t>West Virginia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Tahoma" pitchFamily="-84" charset="0"/>
              </a:rPr>
              <a:t>Jan. 3 1959</a:t>
            </a:r>
          </a:p>
        </p:txBody>
      </p:sp>
    </p:spTree>
    <p:extLst>
      <p:ext uri="{BB962C8B-B14F-4D97-AF65-F5344CB8AC3E}">
        <p14:creationId xmlns:p14="http://schemas.microsoft.com/office/powerpoint/2010/main" val="404085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90 w 21600"/>
              <a:gd name="T13" fmla="*/ 2190 h 21600"/>
              <a:gd name="T14" fmla="*/ 19410 w 21600"/>
              <a:gd name="T15" fmla="*/ 194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80" y="21600"/>
                </a:lnTo>
                <a:lnTo>
                  <a:pt x="2082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-84" charset="0"/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0" y="1295400"/>
            <a:ext cx="45720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prstClr val="black"/>
                </a:solidFill>
                <a:latin typeface="Tahoma" pitchFamily="-84" charset="0"/>
              </a:rPr>
              <a:t>Members with the most seniority usually get the preferred committee spots. </a:t>
            </a: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400">
              <a:solidFill>
                <a:prstClr val="black"/>
              </a:solidFill>
              <a:latin typeface="Tahoma" pitchFamily="-84" charset="0"/>
              <a:sym typeface="Symbol" pitchFamily="-84" charset="2"/>
            </a:endParaRP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prstClr val="black"/>
                </a:solidFill>
                <a:latin typeface="Tahoma" pitchFamily="-84" charset="0"/>
                <a:ea typeface="Arial" pitchFamily="-84" charset="0"/>
                <a:cs typeface="Arial" pitchFamily="-84" charset="0"/>
              </a:rPr>
              <a:t>The most senior members from the majority party traditionally become chairpersons. </a:t>
            </a: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400">
              <a:solidFill>
                <a:prstClr val="black"/>
              </a:solidFill>
              <a:latin typeface="Tahoma" pitchFamily="-84" charset="0"/>
              <a:ea typeface="Arial" pitchFamily="-84" charset="0"/>
              <a:cs typeface="Arial" pitchFamily="-84" charset="0"/>
            </a:endParaRP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prstClr val="black"/>
                </a:solidFill>
                <a:latin typeface="Tahoma" pitchFamily="-84" charset="0"/>
                <a:ea typeface="Arial" pitchFamily="-84" charset="0"/>
                <a:cs typeface="Arial" pitchFamily="-84" charset="0"/>
              </a:rPr>
              <a:t>Chairpersons of standing committees are the most powerful members of Congress.</a:t>
            </a:r>
            <a:r>
              <a:rPr lang="en-US" sz="2400">
                <a:solidFill>
                  <a:prstClr val="black"/>
                </a:solidFill>
                <a:latin typeface="Tahoma" pitchFamily="-84" charset="0"/>
              </a:rPr>
              <a:t> </a:t>
            </a:r>
          </a:p>
        </p:txBody>
      </p:sp>
      <p:pic>
        <p:nvPicPr>
          <p:cNvPr id="28677" name="Picture 7" descr="Incumbent Candid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609600"/>
            <a:ext cx="40989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3"/>
          <p:cNvSpPr txBox="1">
            <a:spLocks noChangeArrowheads="1"/>
          </p:cNvSpPr>
          <p:nvPr/>
        </p:nvSpPr>
        <p:spPr bwMode="black">
          <a:xfrm>
            <a:off x="0" y="2286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000" b="1">
                <a:solidFill>
                  <a:prstClr val="black"/>
                </a:solidFill>
                <a:latin typeface="Tahoma" pitchFamily="-84" charset="0"/>
              </a:rPr>
              <a:t>Committees: Little Legislatures</a:t>
            </a:r>
          </a:p>
        </p:txBody>
      </p:sp>
    </p:spTree>
    <p:extLst>
      <p:ext uri="{BB962C8B-B14F-4D97-AF65-F5344CB8AC3E}">
        <p14:creationId xmlns:p14="http://schemas.microsoft.com/office/powerpoint/2010/main" val="309517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914400" y="2362200"/>
            <a:ext cx="74326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Tahoma" pitchFamily="-84" charset="0"/>
                <a:hlinkClick r:id="rId2"/>
              </a:rPr>
              <a:t>Removal of “The People” from the Legislative Process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ahoma" pitchFamily="-84" charset="0"/>
                <a:hlinkClick r:id="rId2"/>
              </a:rPr>
              <a:t>Discussion</a:t>
            </a:r>
            <a:endParaRPr lang="en-US" sz="2400" dirty="0">
              <a:solidFill>
                <a:prstClr val="black"/>
              </a:solidFill>
              <a:latin typeface="Tahoma" pitchFamily="-8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ahoma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9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/>
          <p:cNvSpPr>
            <a:spLocks noChangeArrowheads="1"/>
          </p:cNvSpPr>
          <p:nvPr/>
        </p:nvSpPr>
        <p:spPr bwMode="auto">
          <a:xfrm>
            <a:off x="0" y="0"/>
            <a:ext cx="4572000" cy="6891338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84" charset="0"/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0" y="0"/>
            <a:ext cx="4572000" cy="725488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84" charset="0"/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0" y="6132513"/>
            <a:ext cx="4572000" cy="725487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84" charset="0"/>
            </a:endParaRP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0" y="838200"/>
            <a:ext cx="45720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</a:rPr>
              <a:t>Article I, Section 8 of the Constitution lists Congress’s specific or expressed powers. </a:t>
            </a:r>
          </a:p>
          <a:p>
            <a:pPr marL="801688" lvl="1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Expressed, Delegated, Enumerated, Exclusive</a:t>
            </a:r>
            <a:endParaRPr lang="en-US" sz="24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  <a:sym typeface="Symbol" pitchFamily="-84" charset="2"/>
            </a:endParaRP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Clause 18 </a:t>
            </a:r>
          </a:p>
          <a:p>
            <a:pPr marL="801688" lvl="1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gives Congress I</a:t>
            </a:r>
            <a:r>
              <a:rPr lang="en-US" sz="2400">
                <a:solidFill>
                  <a:srgbClr val="000000"/>
                </a:solidFill>
                <a:latin typeface="Arial" pitchFamily="-84" charset="0"/>
              </a:rPr>
              <a:t>mplied powers</a:t>
            </a: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 (not stated explicitly) to do whatever is “necessary and proper” to carry out the expressed powers</a:t>
            </a:r>
          </a:p>
          <a:p>
            <a:pPr marL="801688" lvl="1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called the </a:t>
            </a:r>
            <a:r>
              <a:rPr lang="en-US" sz="2400" b="1">
                <a:solidFill>
                  <a:srgbClr val="089CA3"/>
                </a:solidFill>
                <a:latin typeface="Arial" pitchFamily="-84" charset="0"/>
              </a:rPr>
              <a:t>elastic clause</a:t>
            </a:r>
            <a:endParaRPr lang="en-US" sz="2400" b="1">
              <a:solidFill>
                <a:srgbClr val="089CA3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  <p:sp>
        <p:nvSpPr>
          <p:cNvPr id="14342" name="Text Box 3"/>
          <p:cNvSpPr txBox="1">
            <a:spLocks noChangeArrowheads="1"/>
          </p:cNvSpPr>
          <p:nvPr/>
        </p:nvSpPr>
        <p:spPr bwMode="black">
          <a:xfrm>
            <a:off x="914400" y="2286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000" b="1">
                <a:solidFill>
                  <a:srgbClr val="000000"/>
                </a:solidFill>
                <a:latin typeface="Arial" pitchFamily="-84" charset="0"/>
              </a:rPr>
              <a:t>Legislative Powers</a:t>
            </a:r>
          </a:p>
        </p:txBody>
      </p:sp>
      <p:pic>
        <p:nvPicPr>
          <p:cNvPr id="14343" name="Picture 15" descr="http://www.csgv.org/atf/cf/%7B23E96A35-4C75-41EE-BDDD-4BD3A3B59010%7D/CONSTITUTION_AND_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81200"/>
            <a:ext cx="41370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75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84" charset="0"/>
            </a:endParaRP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722313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84" charset="0"/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4572000" y="6135688"/>
            <a:ext cx="4572000" cy="722312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84" charset="0"/>
            </a:endParaRP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4572000" y="685800"/>
            <a:ext cx="4572000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</a:rPr>
              <a:t>Congress can collect taxes to pay for government and its services. </a:t>
            </a:r>
            <a:endParaRPr lang="en-US" sz="2400">
              <a:solidFill>
                <a:srgbClr val="000000"/>
              </a:solidFill>
              <a:latin typeface="Arial" pitchFamily="-84" charset="0"/>
              <a:sym typeface="Symbol" pitchFamily="-84" charset="2"/>
            </a:endParaRPr>
          </a:p>
          <a:p>
            <a:pPr marL="801688" lvl="1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All </a:t>
            </a:r>
            <a:r>
              <a:rPr lang="en-US" sz="2400" b="1">
                <a:solidFill>
                  <a:srgbClr val="089CA3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revenue bills </a:t>
            </a: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must start in the House of Representatives and be approved by the Senate. </a:t>
            </a: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Congress spends money by means of a two-step process. </a:t>
            </a:r>
          </a:p>
          <a:p>
            <a:pPr marL="801688" lvl="1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b="1">
                <a:solidFill>
                  <a:srgbClr val="089CA3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Authorization bills </a:t>
            </a: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create projects</a:t>
            </a:r>
          </a:p>
          <a:p>
            <a:pPr marL="801688" lvl="1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b="1">
                <a:solidFill>
                  <a:srgbClr val="089CA3"/>
                </a:solidFill>
                <a:latin typeface="Arial" pitchFamily="-84" charset="0"/>
              </a:rPr>
              <a:t>Appropriations bills </a:t>
            </a:r>
            <a:r>
              <a:rPr lang="en-US" sz="2400">
                <a:solidFill>
                  <a:srgbClr val="000000"/>
                </a:solidFill>
                <a:latin typeface="Arial" pitchFamily="-84" charset="0"/>
              </a:rPr>
              <a:t>actually provide the money for each program. </a:t>
            </a:r>
            <a:endParaRPr lang="en-US" sz="2400">
              <a:solidFill>
                <a:srgbClr val="000000"/>
              </a:solidFill>
              <a:latin typeface="Arial" pitchFamily="-84" charset="0"/>
              <a:sym typeface="Symbol" pitchFamily="-84" charset="2"/>
            </a:endParaRP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  <p:pic>
        <p:nvPicPr>
          <p:cNvPr id="15366" name="Picture 9" descr="Taxation---Budg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4495800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3"/>
          <p:cNvSpPr txBox="1">
            <a:spLocks noChangeArrowheads="1"/>
          </p:cNvSpPr>
          <p:nvPr/>
        </p:nvSpPr>
        <p:spPr bwMode="black">
          <a:xfrm>
            <a:off x="5562600" y="2286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000" b="1">
                <a:solidFill>
                  <a:srgbClr val="000000"/>
                </a:solidFill>
                <a:latin typeface="Arial" pitchFamily="-84" charset="0"/>
              </a:rPr>
              <a:t>Legislative Powers</a:t>
            </a:r>
          </a:p>
        </p:txBody>
      </p:sp>
    </p:spTree>
    <p:extLst>
      <p:ext uri="{BB962C8B-B14F-4D97-AF65-F5344CB8AC3E}">
        <p14:creationId xmlns:p14="http://schemas.microsoft.com/office/powerpoint/2010/main" val="242069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4"/>
          <p:cNvSpPr>
            <a:spLocks noChangeArrowheads="1"/>
          </p:cNvSpPr>
          <p:nvPr/>
        </p:nvSpPr>
        <p:spPr bwMode="auto">
          <a:xfrm>
            <a:off x="0" y="0"/>
            <a:ext cx="4572000" cy="6891338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84" charset="0"/>
            </a:endParaRP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0" y="0"/>
            <a:ext cx="4572000" cy="725488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84" charset="0"/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0" y="6132513"/>
            <a:ext cx="4572000" cy="725487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84" charset="0"/>
            </a:endParaRP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0" y="1066800"/>
            <a:ext cx="45720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The “commerce clause,” gives Congress the power to regulate foreign and interstate commerce.</a:t>
            </a:r>
          </a:p>
          <a:p>
            <a:pPr marL="801688" lvl="1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Making laws dealing with air traffic, television, and air pollution are all based on this clause.</a:t>
            </a:r>
          </a:p>
        </p:txBody>
      </p:sp>
      <p:sp>
        <p:nvSpPr>
          <p:cNvPr id="16390" name="Text Box 3"/>
          <p:cNvSpPr txBox="1">
            <a:spLocks noChangeArrowheads="1"/>
          </p:cNvSpPr>
          <p:nvPr/>
        </p:nvSpPr>
        <p:spPr bwMode="black">
          <a:xfrm>
            <a:off x="914400" y="2286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000" b="1">
                <a:solidFill>
                  <a:srgbClr val="000000"/>
                </a:solidFill>
                <a:latin typeface="Arial" pitchFamily="-84" charset="0"/>
              </a:rPr>
              <a:t>Legislative Powers</a:t>
            </a:r>
          </a:p>
        </p:txBody>
      </p:sp>
      <p:pic>
        <p:nvPicPr>
          <p:cNvPr id="16391" name="Picture 4" descr="Gibbons v. Ogden cartoons image illustration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42672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267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/>
          <p:cNvSpPr>
            <a:spLocks noChangeArrowheads="1"/>
          </p:cNvSpPr>
          <p:nvPr/>
        </p:nvSpPr>
        <p:spPr bwMode="auto">
          <a:xfrm>
            <a:off x="0" y="0"/>
            <a:ext cx="4572000" cy="6826250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84" charset="0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0" y="0"/>
            <a:ext cx="4572000" cy="719138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84" charset="0"/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0" y="6324600"/>
            <a:ext cx="4572000" cy="533400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84" charset="0"/>
            </a:endParaRP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0" y="762000"/>
            <a:ext cx="4572000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</a:rPr>
              <a:t>Powers not related to making laws:</a:t>
            </a:r>
            <a:endParaRPr lang="en-US" sz="2400">
              <a:solidFill>
                <a:srgbClr val="000000"/>
              </a:solidFill>
              <a:latin typeface="Arial" pitchFamily="-84" charset="0"/>
              <a:sym typeface="Symbol" pitchFamily="-84" charset="2"/>
            </a:endParaRPr>
          </a:p>
          <a:p>
            <a:pPr marL="801688" lvl="1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proposal of constitutional amendments</a:t>
            </a:r>
          </a:p>
          <a:p>
            <a:pPr marL="801688" lvl="1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counting of electoral votes in presidential elections</a:t>
            </a:r>
          </a:p>
          <a:p>
            <a:pPr marL="801688" lvl="1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breaks ties in the electoral college</a:t>
            </a:r>
          </a:p>
          <a:p>
            <a:pPr marL="801688" lvl="1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if a president dies, resigns, or is too ill to serve, Congress settles the matter.</a:t>
            </a:r>
          </a:p>
        </p:txBody>
      </p:sp>
      <p:sp>
        <p:nvSpPr>
          <p:cNvPr id="17414" name="Text Box 3"/>
          <p:cNvSpPr txBox="1">
            <a:spLocks noChangeArrowheads="1"/>
          </p:cNvSpPr>
          <p:nvPr/>
        </p:nvSpPr>
        <p:spPr bwMode="black">
          <a:xfrm>
            <a:off x="609600" y="152400"/>
            <a:ext cx="320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000" b="1">
                <a:solidFill>
                  <a:srgbClr val="000000"/>
                </a:solidFill>
                <a:latin typeface="Arial" pitchFamily="-84" charset="0"/>
              </a:rPr>
              <a:t>Non legislative Powers</a:t>
            </a:r>
          </a:p>
        </p:txBody>
      </p:sp>
      <p:pic>
        <p:nvPicPr>
          <p:cNvPr id="17415" name="Picture 10" descr="Ticket to Joint Session of Congress to Count Electoral Vo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86000"/>
            <a:ext cx="41148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632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8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572000" y="0"/>
            <a:ext cx="4572000" cy="722313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8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72000" y="6135688"/>
            <a:ext cx="4572000" cy="722312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84" charset="0"/>
            </a:endParaRP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4572000" y="990600"/>
            <a:ext cx="45720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itchFamily="-8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itchFamily="-84" charset="0"/>
              </a:rPr>
              <a:t>Can declare war</a:t>
            </a: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itchFamily="-8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itchFamily="-84" charset="0"/>
              </a:rPr>
              <a:t>Creates, maintains, and oversees an army and navy</a:t>
            </a:r>
            <a:endParaRPr lang="en-US" sz="2800">
              <a:solidFill>
                <a:srgbClr val="000000"/>
              </a:solidFill>
              <a:latin typeface="Arial" pitchFamily="-84" charset="0"/>
              <a:sym typeface="Symbol" pitchFamily="-84" charset="2"/>
            </a:endParaRP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itchFamily="-8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The Senate must approve all treaties with other countries.</a:t>
            </a: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8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  <p:sp>
        <p:nvSpPr>
          <p:cNvPr id="18438" name="Text Box 3"/>
          <p:cNvSpPr txBox="1">
            <a:spLocks noChangeArrowheads="1"/>
          </p:cNvSpPr>
          <p:nvPr/>
        </p:nvSpPr>
        <p:spPr bwMode="black">
          <a:xfrm>
            <a:off x="5486400" y="228600"/>
            <a:ext cx="320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000" b="1">
                <a:solidFill>
                  <a:srgbClr val="000000"/>
                </a:solidFill>
                <a:latin typeface="Arial" pitchFamily="-84" charset="0"/>
              </a:rPr>
              <a:t>Non-Legislative Powers</a:t>
            </a:r>
          </a:p>
        </p:txBody>
      </p:sp>
      <p:pic>
        <p:nvPicPr>
          <p:cNvPr id="18439" name="Picture 10" descr="Pearl Harbor, West Virginia bur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8" y="2209800"/>
            <a:ext cx="43307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838200" y="5562600"/>
            <a:ext cx="2736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-84" charset="0"/>
                <a:hlinkClick r:id=""/>
              </a:rPr>
              <a:t>Congress and the Wars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-84" charset="0"/>
                <a:hlinkClick r:id=""/>
              </a:rPr>
              <a:t>Of the Twentieth Century</a:t>
            </a:r>
            <a:endParaRPr lang="en-US" dirty="0">
              <a:solidFill>
                <a:prstClr val="black"/>
              </a:solidFill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0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84" charset="0"/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722313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84" charset="0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4572000" y="6135688"/>
            <a:ext cx="4572000" cy="722312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84" charset="0"/>
            </a:endParaRP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4572000" y="533400"/>
            <a:ext cx="45720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801688" lvl="1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  <a:sym typeface="Symbol" pitchFamily="-84" charset="2"/>
            </a:endParaRP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The House may impeach, or accuse officials of misconduct. </a:t>
            </a: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If the majority of House members vote to impeach, the matter goes to the Senate to be tried. </a:t>
            </a: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The Senate must approve all Presidential appointments (Supreme Court Justices, ambassadors, Cabinet members)</a:t>
            </a:r>
          </a:p>
        </p:txBody>
      </p:sp>
      <p:sp>
        <p:nvSpPr>
          <p:cNvPr id="19462" name="Text Box 3"/>
          <p:cNvSpPr txBox="1">
            <a:spLocks noChangeArrowheads="1"/>
          </p:cNvSpPr>
          <p:nvPr/>
        </p:nvSpPr>
        <p:spPr bwMode="black">
          <a:xfrm>
            <a:off x="5257800" y="228600"/>
            <a:ext cx="320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000" b="1">
                <a:solidFill>
                  <a:srgbClr val="000000"/>
                </a:solidFill>
                <a:latin typeface="Arial" pitchFamily="-84" charset="0"/>
              </a:rPr>
              <a:t>Non legislative Powers</a:t>
            </a:r>
          </a:p>
        </p:txBody>
      </p:sp>
      <p:pic>
        <p:nvPicPr>
          <p:cNvPr id="19463" name="Picture 8" descr="Impeachment Tic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44958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381000" y="5257800"/>
            <a:ext cx="3071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-84" charset="0"/>
                <a:hlinkClick r:id=""/>
              </a:rPr>
              <a:t>Clinton-Impeachment by the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-84" charset="0"/>
                <a:hlinkClick r:id=""/>
              </a:rPr>
              <a:t>House of Representatives </a:t>
            </a:r>
            <a:endParaRPr lang="en-US">
              <a:solidFill>
                <a:prstClr val="black"/>
              </a:solidFill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07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4"/>
          <p:cNvSpPr>
            <a:spLocks noChangeArrowheads="1"/>
          </p:cNvSpPr>
          <p:nvPr/>
        </p:nvSpPr>
        <p:spPr bwMode="auto">
          <a:xfrm>
            <a:off x="0" y="0"/>
            <a:ext cx="4572000" cy="6826250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84" charset="0"/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0" y="0"/>
            <a:ext cx="4572000" cy="719138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84" charset="0"/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0" y="6138863"/>
            <a:ext cx="4572000" cy="719137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84" charset="0"/>
            </a:endParaRP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0" y="762000"/>
            <a:ext cx="45720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Congress has taken on the role of overseeing government activities.  </a:t>
            </a: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4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Standing committees review how well the executive branch has put laws into practice. </a:t>
            </a: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4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344488" indent="-344488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Congress conducts special investigations that may lead to criminal charges or new laws to deal with the problem.</a:t>
            </a:r>
            <a:r>
              <a:rPr lang="en-US" sz="2400">
                <a:solidFill>
                  <a:srgbClr val="000000"/>
                </a:solidFill>
                <a:latin typeface="Arial" pitchFamily="-84" charset="0"/>
              </a:rPr>
              <a:t> </a:t>
            </a:r>
          </a:p>
        </p:txBody>
      </p:sp>
      <p:sp>
        <p:nvSpPr>
          <p:cNvPr id="20486" name="Text Box 3"/>
          <p:cNvSpPr txBox="1">
            <a:spLocks noChangeArrowheads="1"/>
          </p:cNvSpPr>
          <p:nvPr/>
        </p:nvSpPr>
        <p:spPr bwMode="black">
          <a:xfrm>
            <a:off x="609600" y="152400"/>
            <a:ext cx="320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000" b="1">
                <a:solidFill>
                  <a:srgbClr val="000000"/>
                </a:solidFill>
                <a:latin typeface="Arial" pitchFamily="-84" charset="0"/>
              </a:rPr>
              <a:t>Non legislative Powers</a:t>
            </a:r>
          </a:p>
        </p:txBody>
      </p:sp>
      <p:pic>
        <p:nvPicPr>
          <p:cNvPr id="20487" name="Picture 9" descr="Senate Confirm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4343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4876800" y="5486400"/>
            <a:ext cx="4008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-84" charset="0"/>
                <a:hlinkClick r:id="rId3"/>
              </a:rPr>
              <a:t>The Powers of the Legislative Branch</a:t>
            </a:r>
            <a:endParaRPr lang="en-US">
              <a:solidFill>
                <a:prstClr val="black"/>
              </a:solidFill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8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864</Words>
  <Application>Microsoft Macintosh PowerPoint</Application>
  <PresentationFormat>On-screen Show (4:3)</PresentationFormat>
  <Paragraphs>124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Flow</vt:lpstr>
      <vt:lpstr>Civic</vt:lpstr>
      <vt:lpstr>Bell Work, Wed. 3/4</vt:lpstr>
      <vt:lpstr>Powers of Congress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Congress 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Powers of Congress</dc:title>
  <dc:creator>Amanda Gilchrist</dc:creator>
  <cp:lastModifiedBy>Amanda Gilchrist</cp:lastModifiedBy>
  <cp:revision>4</cp:revision>
  <cp:lastPrinted>2015-03-03T15:15:43Z</cp:lastPrinted>
  <dcterms:created xsi:type="dcterms:W3CDTF">2015-03-03T15:07:57Z</dcterms:created>
  <dcterms:modified xsi:type="dcterms:W3CDTF">2015-03-04T14:41:34Z</dcterms:modified>
</cp:coreProperties>
</file>