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93" r:id="rId2"/>
    <p:sldId id="267" r:id="rId3"/>
    <p:sldId id="256" r:id="rId4"/>
    <p:sldId id="268" r:id="rId5"/>
    <p:sldId id="269" r:id="rId6"/>
    <p:sldId id="278" r:id="rId7"/>
    <p:sldId id="270" r:id="rId8"/>
    <p:sldId id="279" r:id="rId9"/>
    <p:sldId id="257" r:id="rId10"/>
    <p:sldId id="271" r:id="rId11"/>
    <p:sldId id="282" r:id="rId12"/>
    <p:sldId id="283" r:id="rId13"/>
    <p:sldId id="294" r:id="rId14"/>
    <p:sldId id="292" r:id="rId15"/>
    <p:sldId id="290" r:id="rId16"/>
    <p:sldId id="291" r:id="rId17"/>
    <p:sldId id="288" r:id="rId18"/>
    <p:sldId id="284" r:id="rId19"/>
    <p:sldId id="260" r:id="rId20"/>
    <p:sldId id="285" r:id="rId21"/>
    <p:sldId id="266" r:id="rId22"/>
    <p:sldId id="286" r:id="rId23"/>
    <p:sldId id="276" r:id="rId24"/>
    <p:sldId id="277" r:id="rId25"/>
    <p:sldId id="262" r:id="rId26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84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84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84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20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2EC6E23-8F01-B848-BC42-4BDFF09730DA}" type="datetime1">
              <a:rPr lang="en-US"/>
              <a:pPr>
                <a:defRPr/>
              </a:pPr>
              <a:t>3/2/15</a:t>
            </a:fld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CE2295B-927E-1B4A-A34D-034F112248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327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2BBBD62-3955-8748-BEDD-90483BC6BEAE}" type="datetime1">
              <a:rPr lang="en-US"/>
              <a:pPr>
                <a:defRPr/>
              </a:pPr>
              <a:t>3/2/15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1" tIns="46516" rIns="93031" bIns="46516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32125" cy="463550"/>
          </a:xfrm>
          <a:prstGeom prst="rect">
            <a:avLst/>
          </a:prstGeom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988" y="8818563"/>
            <a:ext cx="3032125" cy="463550"/>
          </a:xfrm>
          <a:prstGeom prst="rect">
            <a:avLst/>
          </a:prstGeom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A226742-4419-9C43-A8DC-6338BB210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6007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ＭＳ Ｐゴシック" pitchFamily="-8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E18760-CC25-734E-AA57-67C8AB3D544C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43CE554-E3C4-5246-8603-0FB7A9E6797A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03A9878-D29B-1F44-B675-B670DD788583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C525017-D61D-B442-9A0B-34019EFEFB75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8F0F4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4A64453-244B-FF47-89B5-3A59B52A9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BF8D6-4FD6-5B42-97DD-90DC9E1C87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C0CB4-49DB-2A40-A5B9-7028F757CE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600200"/>
            <a:ext cx="8686800" cy="5562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1CA46-9BD3-B540-9824-D2FF87002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>
            <a:spLocks noChangeArrowheads="1"/>
          </p:cNvSpPr>
          <p:nvPr/>
        </p:nvSpPr>
        <p:spPr bwMode="auto"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>
              <a:solidFill>
                <a:srgbClr val="FFFFFF"/>
              </a:solidFill>
              <a:latin typeface="Lucida Sans Unicode" pitchFamily="-84" charset="0"/>
            </a:endParaRPr>
          </a:p>
        </p:txBody>
      </p:sp>
      <p:sp>
        <p:nvSpPr>
          <p:cNvPr id="5" name="Chevron 4"/>
          <p:cNvSpPr>
            <a:spLocks noChangeArrowheads="1"/>
          </p:cNvSpPr>
          <p:nvPr/>
        </p:nvSpPr>
        <p:spPr bwMode="auto"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>
              <a:solidFill>
                <a:srgbClr val="FFFFFF"/>
              </a:solidFill>
              <a:latin typeface="Lucida Sans Unicode" pitchFamily="-8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580EF-E560-F44C-8934-98FCA54670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743E4-386A-0846-BBA2-DAFDDEBA4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96E19-7DE2-8A47-89C8-B313DD2C00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27755-33D4-5E49-88D9-43D11B88B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DB9B7-B9E1-CA43-A6CE-5649D0212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E06DE-4BD8-9446-94F6-32E916782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>
            <a:spLocks noChangeArrowheads="1"/>
          </p:cNvSpPr>
          <p:nvPr/>
        </p:nvSpPr>
        <p:spPr bwMode="auto"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>
              <a:solidFill>
                <a:srgbClr val="FFFFFF"/>
              </a:solidFill>
              <a:latin typeface="Lucida Sans Unicode" pitchFamily="-84" charset="0"/>
            </a:endParaRPr>
          </a:p>
        </p:txBody>
      </p:sp>
      <p:sp>
        <p:nvSpPr>
          <p:cNvPr id="10" name="Chevron 9"/>
          <p:cNvSpPr>
            <a:spLocks noChangeArrowheads="1"/>
          </p:cNvSpPr>
          <p:nvPr/>
        </p:nvSpPr>
        <p:spPr bwMode="auto"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>
              <a:solidFill>
                <a:srgbClr val="FFFFFF"/>
              </a:solidFill>
              <a:latin typeface="Lucida Sans Unicode" pitchFamily="-8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AAC01-0931-6D45-856B-78E464A3B8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9453FD95-2D53-EA49-A277-C080D4F514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ＭＳ Ｐゴシック" pitchFamily="-84" charset="-128"/>
          <a:cs typeface="ＭＳ Ｐゴシック" pitchFamily="-8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ＭＳ Ｐゴシック" pitchFamily="-84" charset="-128"/>
          <a:cs typeface="ＭＳ Ｐゴシック" pitchFamily="-8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ＭＳ Ｐゴシック" pitchFamily="-84" charset="-128"/>
          <a:cs typeface="ＭＳ Ｐゴシック" pitchFamily="-8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ＭＳ Ｐゴシック" pitchFamily="-84" charset="-128"/>
          <a:cs typeface="ＭＳ Ｐゴシック" pitchFamily="-8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ＭＳ Ｐゴシック" pitchFamily="-84" charset="-128"/>
          <a:cs typeface="ＭＳ Ｐゴシック" pitchFamily="-8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-84" charset="2"/>
        <a:buChar char=""/>
        <a:defRPr sz="2700" kern="1200">
          <a:solidFill>
            <a:schemeClr val="tx1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-84" charset="0"/>
        <a:buChar char="◦"/>
        <a:defRPr sz="23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-84" charset="2"/>
        <a:buChar char=""/>
        <a:defRPr sz="21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-84" charset="2"/>
        <a:buChar char=""/>
        <a:defRPr sz="19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-84" charset="2"/>
        <a:buChar char="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ionaljournal.com/thenextamerica/politics/a-visual-look-at-today-s-congress-compared-to-50-years-ago-20130104" TargetMode="External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hyperlink" Target="http://www.huffingtonpost.com/2013/01/03/congress-diversity-113-members-sworn-in_n_2404848.html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montereyinstitute.org/courses/American%20Government/course%20files/multimedia/lesson17/explore/l17_t01_xp1.htm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hyperlink" Target="http://player.discoveryeducation.com/index.cfm?guidAssetId=D2BD2EFC-88FB-47FE-B61A-B525EA43A37C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ntereyinstitute.org/courses/American%20Government/course%20files/multimedia/lesson16/explore/l16_t01_xp1.htm" TargetMode="External"/><Relationship Id="rId4" Type="http://schemas.openxmlformats.org/officeDocument/2006/relationships/hyperlink" Target="http://www.redistrictinggame.org" TargetMode="External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hyperlink" Target="http://player.discoveryeducation.com/index.cfm?guidAssetId=89E98077-4AC7-40B1-810D-0792C722531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Story 1: Iran/Israel</a:t>
            </a:r>
          </a:p>
          <a:p>
            <a:pPr lvl="1"/>
            <a:r>
              <a:rPr lang="en-US" dirty="0" smtClean="0"/>
              <a:t>Problem:</a:t>
            </a:r>
          </a:p>
          <a:p>
            <a:pPr lvl="1"/>
            <a:r>
              <a:rPr lang="en-US" dirty="0" smtClean="0"/>
              <a:t>Solution:</a:t>
            </a:r>
          </a:p>
          <a:p>
            <a:r>
              <a:rPr lang="en-US" dirty="0" smtClean="0"/>
              <a:t>Story 2: US approach to ISIS</a:t>
            </a:r>
          </a:p>
          <a:p>
            <a:pPr lvl="1"/>
            <a:r>
              <a:rPr lang="en-US" dirty="0" smtClean="0"/>
              <a:t>Problem:</a:t>
            </a:r>
          </a:p>
          <a:p>
            <a:pPr lvl="1"/>
            <a:r>
              <a:rPr lang="en-US" dirty="0" smtClean="0"/>
              <a:t>Solution:</a:t>
            </a:r>
          </a:p>
          <a:p>
            <a:r>
              <a:rPr lang="en-US" dirty="0" smtClean="0"/>
              <a:t>Story 3: “The Dress” :0</a:t>
            </a:r>
          </a:p>
          <a:p>
            <a:pPr lvl="1"/>
            <a:r>
              <a:rPr lang="en-US" dirty="0" smtClean="0"/>
              <a:t>Problem:</a:t>
            </a:r>
          </a:p>
          <a:p>
            <a:pPr lvl="1"/>
            <a:r>
              <a:rPr lang="en-US" dirty="0" smtClean="0"/>
              <a:t>Solution: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Work, Mon. 3/2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273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1828800" y="381000"/>
            <a:ext cx="53546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2400" b="1" dirty="0" smtClean="0">
                <a:solidFill>
                  <a:srgbClr val="000000"/>
                </a:solidFill>
                <a:ea typeface="Times New Roman" pitchFamily="-84" charset="0"/>
                <a:cs typeface="Times New Roman" pitchFamily="-84" charset="0"/>
              </a:rPr>
              <a:t>114</a:t>
            </a:r>
            <a:r>
              <a:rPr lang="en-US" sz="2400" b="1" baseline="30000" dirty="0" smtClean="0">
                <a:solidFill>
                  <a:srgbClr val="000000"/>
                </a:solidFill>
                <a:ea typeface="Times New Roman" pitchFamily="-84" charset="0"/>
                <a:cs typeface="Times New Roman" pitchFamily="-84" charset="0"/>
              </a:rPr>
              <a:t>th</a:t>
            </a:r>
            <a:r>
              <a:rPr lang="en-US" sz="2400" b="1" dirty="0" smtClean="0">
                <a:solidFill>
                  <a:srgbClr val="000000"/>
                </a:solidFill>
                <a:ea typeface="Times New Roman" pitchFamily="-84" charset="0"/>
                <a:cs typeface="Times New Roman" pitchFamily="-84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a typeface="Times New Roman" pitchFamily="-84" charset="0"/>
                <a:cs typeface="Times New Roman" pitchFamily="-84" charset="0"/>
              </a:rPr>
              <a:t>Congress of the United States </a:t>
            </a:r>
            <a:endParaRPr lang="en-US" sz="2400" dirty="0">
              <a:solidFill>
                <a:srgbClr val="00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271860"/>
              </p:ext>
            </p:extLst>
          </p:nvPr>
        </p:nvGraphicFramePr>
        <p:xfrm>
          <a:off x="381000" y="1143000"/>
          <a:ext cx="8458200" cy="4152902"/>
        </p:xfrm>
        <a:graphic>
          <a:graphicData uri="http://schemas.openxmlformats.org/drawingml/2006/table">
            <a:tbl>
              <a:tblPr/>
              <a:tblGrid>
                <a:gridCol w="4229100"/>
                <a:gridCol w="4229100"/>
              </a:tblGrid>
              <a:tr h="41751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Partisan Composition of the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114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th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Congress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84" charset="0"/>
                        <a:ea typeface="Calibri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U.S. House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84" charset="0"/>
                        <a:ea typeface="Calibri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U.S. Senate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84" charset="0"/>
                        <a:ea typeface="Calibri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Membership 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84" charset="0"/>
                        <a:ea typeface="Calibri" pitchFamily="-84" charset="0"/>
                        <a:cs typeface="Times New Roman" pitchFamily="-8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-84" charset="2"/>
                        <a:buChar char=""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435 Members 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84" charset="0"/>
                        <a:ea typeface="Calibri" pitchFamily="-84" charset="0"/>
                        <a:cs typeface="Calibri" pitchFamily="-8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Membership 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84" charset="0"/>
                        <a:ea typeface="Calibri" pitchFamily="-84" charset="0"/>
                        <a:cs typeface="Times New Roman" pitchFamily="-8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-84" charset="2"/>
                        <a:buChar char=""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100 Senators</a:t>
                      </a:r>
                      <a:b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</a:b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(Vice President votes in case of a tie)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84" charset="0"/>
                        <a:ea typeface="Calibri" pitchFamily="-84" charset="0"/>
                        <a:cs typeface="Calibri" pitchFamily="-8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Party Divisions 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84" charset="0"/>
                        <a:ea typeface="Calibri" pitchFamily="-84" charset="0"/>
                        <a:cs typeface="Times New Roman" pitchFamily="-8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-84" charset="2"/>
                        <a:buChar char=""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247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Republicans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-84" charset="2"/>
                        <a:buChar char=""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84" charset="0"/>
                          <a:ea typeface="Calibri" pitchFamily="-84" charset="0"/>
                          <a:cs typeface="Calibri" pitchFamily="-84" charset="0"/>
                        </a:rPr>
                        <a:t>188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84" charset="0"/>
                          <a:ea typeface="Calibri" pitchFamily="-84" charset="0"/>
                          <a:cs typeface="Calibri" pitchFamily="-84" charset="0"/>
                        </a:rPr>
                        <a:t>Democrats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84" charset="0"/>
                        <a:ea typeface="Calibri" pitchFamily="-84" charset="0"/>
                        <a:cs typeface="Calibri" pitchFamily="-8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Party Divisions 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84" charset="0"/>
                        <a:ea typeface="Calibri" pitchFamily="-84" charset="0"/>
                        <a:cs typeface="Times New Roman" pitchFamily="-8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-84" charset="2"/>
                        <a:buChar char=""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54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Democrats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-84" charset="2"/>
                        <a:buChar char=""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84" charset="0"/>
                          <a:ea typeface="Calibri" pitchFamily="-84" charset="0"/>
                          <a:cs typeface="Calibri" pitchFamily="-84" charset="0"/>
                        </a:rPr>
                        <a:t>44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84" charset="0"/>
                          <a:ea typeface="Calibri" pitchFamily="-84" charset="0"/>
                          <a:cs typeface="Calibri" pitchFamily="-84" charset="0"/>
                        </a:rPr>
                        <a:t>Republicans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-84" charset="2"/>
                        <a:buChar char=""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84" charset="0"/>
                          <a:ea typeface="Calibri" pitchFamily="-84" charset="0"/>
                          <a:cs typeface="Calibri" pitchFamily="-84" charset="0"/>
                        </a:rPr>
                        <a:t>2 Independents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84" charset="0"/>
                        <a:ea typeface="Calibri" pitchFamily="-84" charset="0"/>
                        <a:cs typeface="Calibri" pitchFamily="-8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7667" name="Picture 1" descr="http://clerk.house.gov/images/space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1828800" y="381000"/>
            <a:ext cx="53546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2400" b="1" dirty="0" smtClean="0">
                <a:solidFill>
                  <a:srgbClr val="000000"/>
                </a:solidFill>
                <a:ea typeface="Times New Roman" pitchFamily="-84" charset="0"/>
                <a:cs typeface="Times New Roman" pitchFamily="-84" charset="0"/>
              </a:rPr>
              <a:t>114</a:t>
            </a:r>
            <a:r>
              <a:rPr lang="en-US" sz="2400" b="1" baseline="30000" dirty="0" smtClean="0">
                <a:solidFill>
                  <a:srgbClr val="000000"/>
                </a:solidFill>
                <a:ea typeface="Times New Roman" pitchFamily="-84" charset="0"/>
                <a:cs typeface="Times New Roman" pitchFamily="-84" charset="0"/>
              </a:rPr>
              <a:t>th</a:t>
            </a:r>
            <a:r>
              <a:rPr lang="en-US" sz="2400" b="1" dirty="0" smtClean="0">
                <a:solidFill>
                  <a:srgbClr val="000000"/>
                </a:solidFill>
                <a:ea typeface="Times New Roman" pitchFamily="-84" charset="0"/>
                <a:cs typeface="Times New Roman" pitchFamily="-84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a typeface="Times New Roman" pitchFamily="-84" charset="0"/>
                <a:cs typeface="Times New Roman" pitchFamily="-84" charset="0"/>
              </a:rPr>
              <a:t>Congress of the United States </a:t>
            </a:r>
            <a:endParaRPr lang="en-US" sz="2400" dirty="0">
              <a:solidFill>
                <a:srgbClr val="00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206205"/>
              </p:ext>
            </p:extLst>
          </p:nvPr>
        </p:nvGraphicFramePr>
        <p:xfrm>
          <a:off x="381000" y="1143000"/>
          <a:ext cx="8458200" cy="2366836"/>
        </p:xfrm>
        <a:graphic>
          <a:graphicData uri="http://schemas.openxmlformats.org/drawingml/2006/table">
            <a:tbl>
              <a:tblPr/>
              <a:tblGrid>
                <a:gridCol w="4229100"/>
                <a:gridCol w="4229100"/>
              </a:tblGrid>
              <a:tr h="41751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Gender Composition of the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114</a:t>
                      </a:r>
                      <a:r>
                        <a:rPr kumimoji="0" lang="en-US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th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Congress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84" charset="0"/>
                        <a:ea typeface="Calibri" pitchFamily="-84" charset="0"/>
                        <a:cs typeface="Calibri" pitchFamily="-8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U.S. House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84" charset="0"/>
                        <a:ea typeface="Calibri" pitchFamily="-84" charset="0"/>
                        <a:cs typeface="Calibri" pitchFamily="-8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U.S. Senate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84" charset="0"/>
                        <a:ea typeface="Calibri" pitchFamily="-84" charset="0"/>
                        <a:cs typeface="Calibri" pitchFamily="-8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84" charset="0"/>
                        <a:buChar char="•"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84" charset="0"/>
                          <a:ea typeface="Calibri" pitchFamily="-84" charset="0"/>
                          <a:cs typeface="Calibri" pitchFamily="-84" charset="0"/>
                        </a:rPr>
                        <a:t>80.6%Men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84" charset="0"/>
                        <a:ea typeface="Calibri" pitchFamily="-84" charset="0"/>
                        <a:cs typeface="Calibri" pitchFamily="-8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84" charset="0"/>
                        <a:buChar char="•"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84" charset="0"/>
                          <a:ea typeface="Calibri" pitchFamily="-84" charset="0"/>
                          <a:cs typeface="Calibri" pitchFamily="-84" charset="0"/>
                        </a:rPr>
                        <a:t>19.4%Women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84" charset="0"/>
                        <a:ea typeface="Calibri" pitchFamily="-84" charset="0"/>
                        <a:cs typeface="Calibri" pitchFamily="-8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84" charset="0"/>
                        <a:buChar char="•"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80%Men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84" charset="0"/>
                        <a:buChar char="•"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84" charset="0"/>
                          <a:ea typeface="Calibri" pitchFamily="-84" charset="0"/>
                          <a:cs typeface="Calibri" pitchFamily="-84" charset="0"/>
                        </a:rPr>
                        <a:t>20%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84" charset="0"/>
                          <a:ea typeface="Calibri" pitchFamily="-84" charset="0"/>
                          <a:cs typeface="Calibri" pitchFamily="-84" charset="0"/>
                        </a:rPr>
                        <a:t>Women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84" charset="0"/>
                        <a:ea typeface="Calibri" pitchFamily="-84" charset="0"/>
                        <a:cs typeface="Calibri" pitchFamily="-8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8688" name="Picture 1" descr="http://clerk.house.gov/images/space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457200" y="304800"/>
            <a:ext cx="83962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2400" b="1" dirty="0" smtClean="0">
                <a:solidFill>
                  <a:srgbClr val="000000"/>
                </a:solidFill>
                <a:ea typeface="Times New Roman" pitchFamily="-84" charset="0"/>
                <a:cs typeface="Times New Roman" pitchFamily="-84" charset="0"/>
              </a:rPr>
              <a:t>114</a:t>
            </a:r>
            <a:r>
              <a:rPr lang="en-US" sz="2400" b="1" baseline="30000" dirty="0" smtClean="0">
                <a:solidFill>
                  <a:srgbClr val="000000"/>
                </a:solidFill>
                <a:ea typeface="Times New Roman" pitchFamily="-84" charset="0"/>
                <a:cs typeface="Times New Roman" pitchFamily="-84" charset="0"/>
              </a:rPr>
              <a:t>th</a:t>
            </a:r>
            <a:r>
              <a:rPr lang="en-US" sz="2400" b="1" dirty="0" smtClean="0">
                <a:solidFill>
                  <a:srgbClr val="000000"/>
                </a:solidFill>
                <a:ea typeface="Times New Roman" pitchFamily="-84" charset="0"/>
                <a:cs typeface="Times New Roman" pitchFamily="-84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a typeface="Times New Roman" pitchFamily="-84" charset="0"/>
                <a:cs typeface="Times New Roman" pitchFamily="-84" charset="0"/>
              </a:rPr>
              <a:t>Congress of the United States Racial Composition </a:t>
            </a:r>
            <a:endParaRPr lang="en-US" sz="2400" dirty="0">
              <a:solidFill>
                <a:srgbClr val="00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282845"/>
              </p:ext>
            </p:extLst>
          </p:nvPr>
        </p:nvGraphicFramePr>
        <p:xfrm>
          <a:off x="914400" y="1143000"/>
          <a:ext cx="7239000" cy="4495803"/>
        </p:xfrm>
        <a:graphic>
          <a:graphicData uri="http://schemas.openxmlformats.org/drawingml/2006/table">
            <a:tbl>
              <a:tblPr/>
              <a:tblGrid>
                <a:gridCol w="2413000"/>
                <a:gridCol w="2413000"/>
                <a:gridCol w="2413000"/>
              </a:tblGrid>
              <a:tr h="550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4" charset="0"/>
                        </a:rPr>
                        <a:t> </a:t>
                      </a:r>
                    </a:p>
                  </a:txBody>
                  <a:tcPr marL="95250" marR="19050" marT="47625" marB="1905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4" charset="0"/>
                        </a:rPr>
                        <a:t>U.S. House</a:t>
                      </a:r>
                    </a:p>
                  </a:txBody>
                  <a:tcPr marL="95250" marR="19050" marT="47625" marB="1905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4" charset="0"/>
                        </a:rPr>
                        <a:t>U.S. Senate</a:t>
                      </a:r>
                    </a:p>
                  </a:txBody>
                  <a:tcPr marL="95250" marR="19050" marT="47625" marB="1905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8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4" charset="0"/>
                        </a:rPr>
                        <a:t>White</a:t>
                      </a:r>
                    </a:p>
                  </a:txBody>
                  <a:tcPr marL="95250" marR="19050" marT="47625" marB="1905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4" charset="0"/>
                        </a:rPr>
                        <a:t>79.8%</a:t>
                      </a: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84" charset="0"/>
                      </a:endParaRPr>
                    </a:p>
                  </a:txBody>
                  <a:tcPr marL="95250" marR="19050" marT="47625" marB="1905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4" charset="0"/>
                        </a:rPr>
                        <a:t>94%</a:t>
                      </a: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84" charset="0"/>
                      </a:endParaRPr>
                    </a:p>
                  </a:txBody>
                  <a:tcPr marL="95250" marR="19050" marT="47625" marB="1905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8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4" charset="0"/>
                        </a:rPr>
                        <a:t>Black</a:t>
                      </a:r>
                    </a:p>
                  </a:txBody>
                  <a:tcPr marL="95250" marR="19050" marT="47625" marB="1905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4" charset="0"/>
                        </a:rPr>
                        <a:t>10.1%</a:t>
                      </a: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84" charset="0"/>
                      </a:endParaRPr>
                    </a:p>
                  </a:txBody>
                  <a:tcPr marL="95250" marR="19050" marT="47625" marB="1905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4" charset="0"/>
                        </a:rPr>
                        <a:t>2%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84" charset="0"/>
                      </a:endParaRPr>
                    </a:p>
                  </a:txBody>
                  <a:tcPr marL="95250" marR="19050" marT="47625" marB="1905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8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4" charset="0"/>
                        </a:rPr>
                        <a:t>Hispanic</a:t>
                      </a:r>
                    </a:p>
                  </a:txBody>
                  <a:tcPr marL="95250" marR="19050" marT="47625" marB="1905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4" charset="0"/>
                        </a:rPr>
                        <a:t>7.8%</a:t>
                      </a: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84" charset="0"/>
                      </a:endParaRPr>
                    </a:p>
                  </a:txBody>
                  <a:tcPr marL="95250" marR="19050" marT="47625" marB="1905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4" charset="0"/>
                        </a:rPr>
                        <a:t>3%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84" charset="0"/>
                      </a:endParaRPr>
                    </a:p>
                  </a:txBody>
                  <a:tcPr marL="95250" marR="19050" marT="47625" marB="1905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8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4" charset="0"/>
                        </a:rPr>
                        <a:t>Asian</a:t>
                      </a:r>
                    </a:p>
                  </a:txBody>
                  <a:tcPr marL="95250" marR="19050" marT="47625" marB="1905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4" charset="0"/>
                        </a:rPr>
                        <a:t>2.3%</a:t>
                      </a: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84" charset="0"/>
                      </a:endParaRPr>
                    </a:p>
                  </a:txBody>
                  <a:tcPr marL="95250" marR="19050" marT="47625" marB="1905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4" charset="0"/>
                        </a:rPr>
                        <a:t>1%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84" charset="0"/>
                      </a:endParaRPr>
                    </a:p>
                  </a:txBody>
                  <a:tcPr marL="95250" marR="19050" marT="47625" marB="1905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8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4" charset="0"/>
                        </a:rPr>
                        <a:t>American Indian</a:t>
                      </a:r>
                    </a:p>
                  </a:txBody>
                  <a:tcPr marL="95250" marR="19050" marT="47625" marB="1905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4" charset="0"/>
                        </a:rPr>
                        <a:t>0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84" charset="0"/>
                      </a:endParaRPr>
                    </a:p>
                  </a:txBody>
                  <a:tcPr marL="95250" marR="19050" marT="47625" marB="1905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84" charset="0"/>
                        </a:rPr>
                        <a:t>0</a:t>
                      </a:r>
                    </a:p>
                  </a:txBody>
                  <a:tcPr marL="95250" marR="19050" marT="47625" marB="1905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9729" name="Picture 1" descr="http://clerk.house.gov/images/space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19100"/>
            <a:ext cx="8686800" cy="621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23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 descr="113th relig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4648200" cy="899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 descr="88th congres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8563" y="0"/>
            <a:ext cx="66754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0" y="2057400"/>
            <a:ext cx="2514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/>
              <a:t>88</a:t>
            </a:r>
            <a:r>
              <a:rPr lang="en-US" sz="2400" baseline="30000"/>
              <a:t>th</a:t>
            </a:r>
            <a:r>
              <a:rPr lang="en-US" sz="2400"/>
              <a:t> Congress</a:t>
            </a:r>
          </a:p>
          <a:p>
            <a:pPr algn="ctr"/>
            <a:r>
              <a:rPr lang="en-US" sz="2400"/>
              <a:t>1963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 descr="113th congress 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838200"/>
            <a:ext cx="8686800" cy="536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3429152" y="0"/>
            <a:ext cx="224918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smtClean="0"/>
              <a:t>114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</a:t>
            </a:r>
            <a:r>
              <a:rPr lang="en-US" sz="2400" dirty="0"/>
              <a:t>Congress</a:t>
            </a:r>
          </a:p>
          <a:p>
            <a:pPr algn="ctr"/>
            <a:r>
              <a:rPr lang="en-US" sz="2400" dirty="0" smtClean="0"/>
              <a:t>2015</a:t>
            </a:r>
            <a:endParaRPr lang="en-US" sz="2400" dirty="0"/>
          </a:p>
        </p:txBody>
      </p:sp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4572000" y="6248400"/>
            <a:ext cx="35385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hlinkClick r:id="rId3"/>
              </a:rPr>
              <a:t>Congress Over 50 Years</a:t>
            </a:r>
            <a:endParaRPr lang="en-US" sz="2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00" y="1028700"/>
            <a:ext cx="8496300" cy="478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113th congres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42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5"/>
          <p:cNvSpPr>
            <a:spLocks noChangeArrowheads="1"/>
          </p:cNvSpPr>
          <p:nvPr/>
        </p:nvSpPr>
        <p:spPr bwMode="auto">
          <a:xfrm>
            <a:off x="3124200" y="6248400"/>
            <a:ext cx="6019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hlinkClick r:id="rId4"/>
              </a:rPr>
              <a:t>Congress Diversity Peaks -113</a:t>
            </a:r>
            <a:r>
              <a:rPr lang="en-US" sz="2000" baseline="30000">
                <a:hlinkClick r:id="rId4"/>
              </a:rPr>
              <a:t>th</a:t>
            </a:r>
            <a:r>
              <a:rPr lang="en-US" sz="2000">
                <a:hlinkClick r:id="rId4"/>
              </a:rPr>
              <a:t> Congress </a:t>
            </a:r>
            <a:endParaRPr lang="en-US" sz="2000"/>
          </a:p>
          <a:p>
            <a:endParaRPr lang="en-US" sz="32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33400" y="1524000"/>
          <a:ext cx="8229600" cy="3750946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Lucida Sans Unicode" pitchFamily="-8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-84" charset="0"/>
                        </a:rPr>
                        <a:t>US Senate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-84" charset="0"/>
                        </a:rPr>
                        <a:t>US House of Representatives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06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-84" charset="0"/>
                        </a:rPr>
                        <a:t>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-84" charset="0"/>
                        </a:rPr>
                        <a:t>At least 30 years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-84" charset="0"/>
                        </a:rPr>
                        <a:t>At least 25 years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941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-84" charset="0"/>
                        </a:rPr>
                        <a:t>Residency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-84" charset="0"/>
                        </a:rPr>
                        <a:t>Live in state he/she represents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-84" charset="0"/>
                        </a:rPr>
                        <a:t>Live in district he/she represents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941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-84" charset="0"/>
                        </a:rPr>
                        <a:t>Citizenship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-84" charset="0"/>
                        </a:rPr>
                        <a:t>US Citizen for at least 9 years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-84" charset="0"/>
                        </a:rPr>
                        <a:t>US Citizen for at least 7 years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</a:tbl>
          </a:graphicData>
        </a:graphic>
      </p:graphicFrame>
      <p:sp>
        <p:nvSpPr>
          <p:cNvPr id="36888" name="TextBox 2"/>
          <p:cNvSpPr txBox="1">
            <a:spLocks noChangeArrowheads="1"/>
          </p:cNvSpPr>
          <p:nvPr/>
        </p:nvSpPr>
        <p:spPr bwMode="auto">
          <a:xfrm>
            <a:off x="685800" y="304800"/>
            <a:ext cx="74628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/>
              <a:t>Constitutional Requirements for US Congress</a:t>
            </a:r>
          </a:p>
        </p:txBody>
      </p:sp>
      <p:sp>
        <p:nvSpPr>
          <p:cNvPr id="36889" name="TextBox 3"/>
          <p:cNvSpPr txBox="1">
            <a:spLocks noChangeArrowheads="1"/>
          </p:cNvSpPr>
          <p:nvPr/>
        </p:nvSpPr>
        <p:spPr bwMode="auto">
          <a:xfrm>
            <a:off x="3505200" y="5867400"/>
            <a:ext cx="4060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2"/>
              </a:rPr>
              <a:t>Comparing the Senate and the House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1" name="AutoShape 6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250 w 21600"/>
              <a:gd name="T13" fmla="*/ 2250 h 21600"/>
              <a:gd name="T14" fmla="*/ 19350 w 21600"/>
              <a:gd name="T15" fmla="*/ 1935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900" y="21600"/>
                </a:lnTo>
                <a:lnTo>
                  <a:pt x="207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2" name="Text Box 10"/>
          <p:cNvSpPr txBox="1">
            <a:spLocks noChangeArrowheads="1"/>
          </p:cNvSpPr>
          <p:nvPr/>
        </p:nvSpPr>
        <p:spPr bwMode="auto">
          <a:xfrm>
            <a:off x="0" y="1143000"/>
            <a:ext cx="457200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4488" indent="-3444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800">
                <a:ea typeface="Arial" pitchFamily="-84" charset="0"/>
                <a:cs typeface="Arial" pitchFamily="-84" charset="0"/>
              </a:rPr>
              <a:t>Members receive a salary of $173,000, free office space, and trips to their home states. </a:t>
            </a:r>
          </a:p>
          <a:p>
            <a:pPr marL="344488" indent="-3444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en-US" sz="2800">
              <a:ea typeface="Arial" pitchFamily="-84" charset="0"/>
              <a:cs typeface="Arial" pitchFamily="-84" charset="0"/>
            </a:endParaRPr>
          </a:p>
          <a:p>
            <a:pPr marL="344488" indent="-3444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800">
                <a:ea typeface="Arial" pitchFamily="-84" charset="0"/>
                <a:cs typeface="Arial" pitchFamily="-84" charset="0"/>
              </a:rPr>
              <a:t>They have the </a:t>
            </a:r>
            <a:r>
              <a:rPr lang="en-US" sz="2800" b="1">
                <a:solidFill>
                  <a:srgbClr val="00B0F0"/>
                </a:solidFill>
              </a:rPr>
              <a:t>franking privilege</a:t>
            </a:r>
            <a:endParaRPr lang="en-US" sz="2800" b="1">
              <a:solidFill>
                <a:srgbClr val="00B0F0"/>
              </a:solidFill>
              <a:ea typeface="Arial" pitchFamily="-84" charset="0"/>
              <a:cs typeface="Arial" pitchFamily="-84" charset="0"/>
            </a:endParaRPr>
          </a:p>
          <a:p>
            <a:pPr marL="801688" lvl="1" indent="-3444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800">
                <a:ea typeface="Arial" pitchFamily="-84" charset="0"/>
                <a:cs typeface="Arial" pitchFamily="-84" charset="0"/>
              </a:rPr>
              <a:t>they may send job-related mail for free.</a:t>
            </a:r>
          </a:p>
        </p:txBody>
      </p:sp>
      <p:sp>
        <p:nvSpPr>
          <p:cNvPr id="37893" name="Text Box 3"/>
          <p:cNvSpPr txBox="1">
            <a:spLocks noChangeArrowheads="1"/>
          </p:cNvSpPr>
          <p:nvPr/>
        </p:nvSpPr>
        <p:spPr bwMode="black">
          <a:xfrm>
            <a:off x="228600" y="228600"/>
            <a:ext cx="411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000" b="1"/>
              <a:t>Benefits of Congress</a:t>
            </a:r>
          </a:p>
        </p:txBody>
      </p:sp>
      <p:pic>
        <p:nvPicPr>
          <p:cNvPr id="37894" name="Picture 17" descr="http://l.yimg.com/g/images/spacebal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6850" y="-2306638"/>
            <a:ext cx="3819525" cy="476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19" descr="http://l.yimg.com/g/images/spacebal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6850" y="-2306638"/>
            <a:ext cx="3819525" cy="476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22" descr="http://l.yimg.com/g/images/tc_white_b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857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7" name="Picture 23" descr="http://l.yimg.com/g/images/tc_white_b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857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8" name="Picture 24" descr="US Senator Sam Brownback Franked Mail by malagent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1143000"/>
            <a:ext cx="38195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352800"/>
            <a:ext cx="7772400" cy="1829761"/>
          </a:xfrm>
        </p:spPr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U.S. Congress</a:t>
            </a:r>
          </a:p>
        </p:txBody>
      </p:sp>
      <p:pic>
        <p:nvPicPr>
          <p:cNvPr id="3076" name="Picture 4" descr="http://www.fitnessmantra.info/fitnessmantra/wp-content/uploads/2011/04/USCongre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04800"/>
            <a:ext cx="5384800" cy="4038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5" name="AutoShape 3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183 w 21600"/>
              <a:gd name="T13" fmla="*/ 2183 h 21600"/>
              <a:gd name="T14" fmla="*/ 19417 w 21600"/>
              <a:gd name="T15" fmla="*/ 1941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765" y="21600"/>
                </a:lnTo>
                <a:lnTo>
                  <a:pt x="20835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6" name="Text Box 5"/>
          <p:cNvSpPr txBox="1">
            <a:spLocks noChangeArrowheads="1"/>
          </p:cNvSpPr>
          <p:nvPr/>
        </p:nvSpPr>
        <p:spPr bwMode="auto">
          <a:xfrm>
            <a:off x="4572000" y="1371600"/>
            <a:ext cx="4572000" cy="601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4488" indent="-3444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800">
                <a:ea typeface="Arial" pitchFamily="-84" charset="0"/>
                <a:cs typeface="Arial" pitchFamily="-84" charset="0"/>
              </a:rPr>
              <a:t>The Constitution grants senators and representatives </a:t>
            </a:r>
            <a:r>
              <a:rPr lang="en-US" sz="2800" b="1">
                <a:solidFill>
                  <a:srgbClr val="00B0F0"/>
                </a:solidFill>
                <a:ea typeface="Arial" pitchFamily="-84" charset="0"/>
                <a:cs typeface="Arial" pitchFamily="-84" charset="0"/>
              </a:rPr>
              <a:t>immunity</a:t>
            </a:r>
            <a:r>
              <a:rPr lang="en-US" sz="2800">
                <a:ea typeface="Arial" pitchFamily="-84" charset="0"/>
                <a:cs typeface="Arial" pitchFamily="-84" charset="0"/>
              </a:rPr>
              <a:t>, or legal protection, in some situations.</a:t>
            </a:r>
          </a:p>
          <a:p>
            <a:pPr marL="344488" indent="-3444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>
                <a:ea typeface="Arial" pitchFamily="-84" charset="0"/>
                <a:cs typeface="Arial" pitchFamily="-84" charset="0"/>
              </a:rPr>
              <a:t> Even though they have some protection, they may not break the law.</a:t>
            </a:r>
            <a:endParaRPr lang="en-US" sz="2400">
              <a:ea typeface="Arial" pitchFamily="-84" charset="0"/>
              <a:cs typeface="Arial" pitchFamily="-84" charset="0"/>
            </a:endParaRPr>
          </a:p>
          <a:p>
            <a:pPr marL="344488" indent="-3444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en-US" sz="2000">
              <a:ea typeface="Arial" pitchFamily="-84" charset="0"/>
              <a:cs typeface="Arial" pitchFamily="-84" charset="0"/>
            </a:endParaRPr>
          </a:p>
          <a:p>
            <a:pPr marL="344488" indent="-3444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en-US" sz="2000">
              <a:ea typeface="Arial" pitchFamily="-84" charset="0"/>
              <a:cs typeface="Arial" pitchFamily="-84" charset="0"/>
            </a:endParaRPr>
          </a:p>
          <a:p>
            <a:pPr marL="344488" indent="-3444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en-US" sz="2000">
              <a:ea typeface="Arial" pitchFamily="-84" charset="0"/>
              <a:cs typeface="Arial" pitchFamily="-84" charset="0"/>
            </a:endParaRPr>
          </a:p>
          <a:p>
            <a:pPr marL="344488" indent="-344488" eaLnBrk="1" hangingPunct="1">
              <a:spcBef>
                <a:spcPct val="50000"/>
              </a:spcBef>
            </a:pPr>
            <a:endParaRPr lang="en-US" sz="2000">
              <a:latin typeface="Comic Sans MS" pitchFamily="-84" charset="0"/>
            </a:endParaRPr>
          </a:p>
          <a:p>
            <a:pPr marL="344488" indent="-344488" eaLnBrk="1" hangingPunct="1">
              <a:spcBef>
                <a:spcPct val="50000"/>
              </a:spcBef>
            </a:pPr>
            <a:endParaRPr lang="en-US" sz="2000">
              <a:latin typeface="Comic Sans MS" pitchFamily="-84" charset="0"/>
            </a:endParaRPr>
          </a:p>
          <a:p>
            <a:pPr marL="344488" indent="-344488" eaLnBrk="1" hangingPunct="1">
              <a:spcBef>
                <a:spcPct val="50000"/>
              </a:spcBef>
            </a:pPr>
            <a:endParaRPr lang="en-US" sz="2000">
              <a:latin typeface="Comic Sans MS" pitchFamily="-84" charset="0"/>
            </a:endParaRPr>
          </a:p>
        </p:txBody>
      </p:sp>
      <p:sp>
        <p:nvSpPr>
          <p:cNvPr id="38917" name="Text Box 3"/>
          <p:cNvSpPr txBox="1">
            <a:spLocks noChangeArrowheads="1"/>
          </p:cNvSpPr>
          <p:nvPr/>
        </p:nvSpPr>
        <p:spPr bwMode="black">
          <a:xfrm>
            <a:off x="4800600" y="0"/>
            <a:ext cx="411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 b="1"/>
              <a:t>Benefits of Congress</a:t>
            </a:r>
          </a:p>
        </p:txBody>
      </p:sp>
      <p:pic>
        <p:nvPicPr>
          <p:cNvPr id="38918" name="Picture 15" descr="http://www.csgv.org/atf/cf/%7B23E96A35-4C75-41EE-BDDD-4BD3A3B59010%7D/CONSTITUTION_AND_FL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133600"/>
            <a:ext cx="41370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39" name="AutoShape 3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183 w 21600"/>
              <a:gd name="T13" fmla="*/ 2183 h 21600"/>
              <a:gd name="T14" fmla="*/ 19417 w 21600"/>
              <a:gd name="T15" fmla="*/ 1941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765" y="21600"/>
                </a:lnTo>
                <a:lnTo>
                  <a:pt x="20835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4572000" y="838200"/>
            <a:ext cx="45720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30188" indent="-230188" eaLnBrk="1" hangingPunct="1">
              <a:spcBef>
                <a:spcPct val="50000"/>
              </a:spcBef>
              <a:buFont typeface="Arial" pitchFamily="-84" charset="0"/>
              <a:buChar char="•"/>
            </a:pPr>
            <a:r>
              <a:rPr lang="en-US" sz="2400">
                <a:ea typeface="Arial" pitchFamily="-84" charset="0"/>
                <a:cs typeface="Arial" pitchFamily="-84" charset="0"/>
              </a:rPr>
              <a:t>Congress does have limitations:</a:t>
            </a:r>
          </a:p>
          <a:p>
            <a:pPr marL="687388" lvl="1" indent="-230188" eaLnBrk="1" hangingPunct="1">
              <a:spcBef>
                <a:spcPct val="50000"/>
              </a:spcBef>
              <a:buFont typeface="Arial" pitchFamily="-84" charset="0"/>
              <a:buChar char="•"/>
            </a:pPr>
            <a:r>
              <a:rPr lang="en-US" sz="2400" b="1">
                <a:solidFill>
                  <a:srgbClr val="00B0F0"/>
                </a:solidFill>
                <a:ea typeface="Arial" pitchFamily="-84" charset="0"/>
                <a:cs typeface="Arial" pitchFamily="-84" charset="0"/>
              </a:rPr>
              <a:t>expulsion</a:t>
            </a:r>
            <a:r>
              <a:rPr lang="en-US" sz="2400">
                <a:ea typeface="Arial" pitchFamily="-84" charset="0"/>
                <a:cs typeface="Arial" pitchFamily="-84" charset="0"/>
              </a:rPr>
              <a:t>-may be removed from Congress</a:t>
            </a:r>
          </a:p>
          <a:p>
            <a:pPr marL="687388" lvl="1" indent="-230188" eaLnBrk="1" hangingPunct="1">
              <a:spcBef>
                <a:spcPct val="50000"/>
              </a:spcBef>
              <a:buFont typeface="Arial" pitchFamily="-84" charset="0"/>
              <a:buChar char="•"/>
            </a:pPr>
            <a:r>
              <a:rPr lang="en-US" sz="2400" b="1">
                <a:solidFill>
                  <a:srgbClr val="00B0F0"/>
                </a:solidFill>
                <a:ea typeface="Arial" pitchFamily="-84" charset="0"/>
                <a:cs typeface="Arial" pitchFamily="-84" charset="0"/>
              </a:rPr>
              <a:t>censure</a:t>
            </a:r>
            <a:r>
              <a:rPr lang="en-US" sz="2400">
                <a:ea typeface="Arial" pitchFamily="-84" charset="0"/>
                <a:cs typeface="Arial" pitchFamily="-84" charset="0"/>
              </a:rPr>
              <a:t>-formal vote of disapproval of a legislator’s conduct </a:t>
            </a:r>
          </a:p>
          <a:p>
            <a:pPr marL="687388" lvl="1" indent="-230188" eaLnBrk="1" hangingPunct="1">
              <a:spcBef>
                <a:spcPct val="50000"/>
              </a:spcBef>
              <a:buFont typeface="Arial" pitchFamily="-84" charset="0"/>
              <a:buChar char="•"/>
            </a:pPr>
            <a:r>
              <a:rPr lang="en-US" sz="2400">
                <a:ea typeface="Arial" pitchFamily="-84" charset="0"/>
                <a:cs typeface="Arial" pitchFamily="-84" charset="0"/>
              </a:rPr>
              <a:t>Prohibited from issuing </a:t>
            </a:r>
            <a:r>
              <a:rPr lang="en-US" sz="2400" b="1">
                <a:solidFill>
                  <a:srgbClr val="00B0F0"/>
                </a:solidFill>
                <a:ea typeface="Arial" pitchFamily="-84" charset="0"/>
                <a:cs typeface="Arial" pitchFamily="-84" charset="0"/>
              </a:rPr>
              <a:t>titles of nobility</a:t>
            </a:r>
          </a:p>
          <a:p>
            <a:pPr marL="687388" lvl="1" indent="-230188" eaLnBrk="1" hangingPunct="1">
              <a:spcBef>
                <a:spcPct val="50000"/>
              </a:spcBef>
              <a:buFont typeface="Arial" pitchFamily="-84" charset="0"/>
              <a:buChar char="•"/>
            </a:pPr>
            <a:r>
              <a:rPr lang="en-US" sz="2400">
                <a:ea typeface="Arial" pitchFamily="-84" charset="0"/>
                <a:cs typeface="Arial" pitchFamily="-84" charset="0"/>
              </a:rPr>
              <a:t>The president can veto laws passed by Congress</a:t>
            </a:r>
          </a:p>
        </p:txBody>
      </p:sp>
      <p:sp>
        <p:nvSpPr>
          <p:cNvPr id="39941" name="Text Box 3"/>
          <p:cNvSpPr txBox="1">
            <a:spLocks noChangeArrowheads="1"/>
          </p:cNvSpPr>
          <p:nvPr/>
        </p:nvSpPr>
        <p:spPr bwMode="black">
          <a:xfrm>
            <a:off x="4800600" y="0"/>
            <a:ext cx="411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 b="1"/>
              <a:t>Limitations on Congress</a:t>
            </a:r>
          </a:p>
        </p:txBody>
      </p:sp>
      <p:pic>
        <p:nvPicPr>
          <p:cNvPr id="39942" name="Picture 8" descr="http://t2.gstatic.com/images?q=tbn:ANd9GcRfVVYnAwuDoOMsw6J8ebi8NxyzE2e9jV_boqxOVHyuKAJhxPUivnlrV2PT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124200"/>
            <a:ext cx="41275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10" descr="http://3.bp.blogspot.com/_FXmTwKZmSts/TOZhTNHFaJI/AAAAAAAAC4c/6sNQTx37VgE/s1600/charles-rang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428783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3" name="AutoShape 3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183 w 21600"/>
              <a:gd name="T13" fmla="*/ 2183 h 21600"/>
              <a:gd name="T14" fmla="*/ 19417 w 21600"/>
              <a:gd name="T15" fmla="*/ 1941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765" y="21600"/>
                </a:lnTo>
                <a:lnTo>
                  <a:pt x="20835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4572000" y="838200"/>
            <a:ext cx="4572000" cy="801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687388" lvl="1" indent="-230188" eaLnBrk="1" hangingPunct="1">
              <a:spcBef>
                <a:spcPct val="50000"/>
              </a:spcBef>
              <a:buFont typeface="Arial" pitchFamily="-84" charset="0"/>
              <a:buChar char="•"/>
            </a:pPr>
            <a:r>
              <a:rPr lang="en-US" sz="2200">
                <a:ea typeface="Arial" pitchFamily="-84" charset="0"/>
                <a:cs typeface="Arial" pitchFamily="-84" charset="0"/>
              </a:rPr>
              <a:t>Can’t suspend a </a:t>
            </a:r>
            <a:r>
              <a:rPr lang="en-US" sz="2200" b="1" i="1">
                <a:solidFill>
                  <a:srgbClr val="00B0F0"/>
                </a:solidFill>
                <a:ea typeface="Arial" pitchFamily="-84" charset="0"/>
                <a:cs typeface="Arial" pitchFamily="-84" charset="0"/>
              </a:rPr>
              <a:t>writ of habeas corpus, </a:t>
            </a:r>
            <a:r>
              <a:rPr lang="en-US" sz="2200">
                <a:ea typeface="Arial" pitchFamily="-84" charset="0"/>
                <a:cs typeface="Arial" pitchFamily="-84" charset="0"/>
              </a:rPr>
              <a:t>which is issued by a judge to require an officer of the law to bring the prisoner into court and show reason for holding him or her in custody</a:t>
            </a:r>
          </a:p>
          <a:p>
            <a:pPr marL="687388" lvl="1" indent="-230188" eaLnBrk="1" hangingPunct="1">
              <a:spcBef>
                <a:spcPct val="50000"/>
              </a:spcBef>
              <a:buFont typeface="Arial" pitchFamily="-84" charset="0"/>
              <a:buChar char="•"/>
            </a:pPr>
            <a:r>
              <a:rPr lang="en-US" sz="2200">
                <a:ea typeface="Arial" pitchFamily="-84" charset="0"/>
                <a:cs typeface="Arial" pitchFamily="-84" charset="0"/>
              </a:rPr>
              <a:t>Can’t issue </a:t>
            </a:r>
            <a:r>
              <a:rPr lang="en-US" sz="2200" b="1">
                <a:solidFill>
                  <a:srgbClr val="00B0F0"/>
                </a:solidFill>
                <a:ea typeface="Arial" pitchFamily="-84" charset="0"/>
                <a:cs typeface="Arial" pitchFamily="-84" charset="0"/>
              </a:rPr>
              <a:t>bills of attainder</a:t>
            </a:r>
            <a:r>
              <a:rPr lang="en-US" sz="2200">
                <a:ea typeface="Arial" pitchFamily="-84" charset="0"/>
                <a:cs typeface="Arial" pitchFamily="-84" charset="0"/>
              </a:rPr>
              <a:t>, by which a person is punished without a jury trial</a:t>
            </a:r>
          </a:p>
          <a:p>
            <a:pPr marL="687388" lvl="1" indent="-230188" eaLnBrk="1" hangingPunct="1">
              <a:spcBef>
                <a:spcPct val="50000"/>
              </a:spcBef>
              <a:buFont typeface="Arial" pitchFamily="-84" charset="0"/>
              <a:buChar char="•"/>
            </a:pPr>
            <a:r>
              <a:rPr lang="en-US" sz="2200">
                <a:ea typeface="Arial" pitchFamily="-84" charset="0"/>
                <a:cs typeface="Arial" pitchFamily="-84" charset="0"/>
              </a:rPr>
              <a:t>Can’t pass </a:t>
            </a:r>
            <a:r>
              <a:rPr lang="en-US" sz="2200" b="1">
                <a:solidFill>
                  <a:srgbClr val="00B0F0"/>
                </a:solidFill>
                <a:ea typeface="Arial" pitchFamily="-84" charset="0"/>
                <a:cs typeface="Arial" pitchFamily="-84" charset="0"/>
              </a:rPr>
              <a:t>ex post facto laws</a:t>
            </a:r>
            <a:r>
              <a:rPr lang="en-US" sz="2200">
                <a:ea typeface="Arial" pitchFamily="-84" charset="0"/>
                <a:cs typeface="Arial" pitchFamily="-84" charset="0"/>
              </a:rPr>
              <a:t>, meaning laws that make a person’s act a crime after that act is committed</a:t>
            </a:r>
          </a:p>
          <a:p>
            <a:pPr marL="344488" indent="-3444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en-US" sz="2200">
              <a:ea typeface="Arial" pitchFamily="-84" charset="0"/>
              <a:cs typeface="Arial" pitchFamily="-84" charset="0"/>
            </a:endParaRPr>
          </a:p>
          <a:p>
            <a:pPr marL="344488" indent="-3444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en-US" sz="2200">
              <a:ea typeface="Arial" pitchFamily="-84" charset="0"/>
              <a:cs typeface="Arial" pitchFamily="-84" charset="0"/>
            </a:endParaRPr>
          </a:p>
          <a:p>
            <a:pPr marL="344488" indent="-3444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en-US" sz="2200">
              <a:ea typeface="Arial" pitchFamily="-84" charset="0"/>
              <a:cs typeface="Arial" pitchFamily="-84" charset="0"/>
            </a:endParaRPr>
          </a:p>
          <a:p>
            <a:pPr marL="344488" indent="-344488" eaLnBrk="1" hangingPunct="1">
              <a:spcBef>
                <a:spcPct val="50000"/>
              </a:spcBef>
            </a:pPr>
            <a:endParaRPr lang="en-US" sz="2200">
              <a:latin typeface="Comic Sans MS" pitchFamily="-84" charset="0"/>
            </a:endParaRPr>
          </a:p>
          <a:p>
            <a:pPr marL="344488" indent="-344488" eaLnBrk="1" hangingPunct="1">
              <a:spcBef>
                <a:spcPct val="50000"/>
              </a:spcBef>
            </a:pPr>
            <a:endParaRPr lang="en-US" sz="2200">
              <a:latin typeface="Comic Sans MS" pitchFamily="-84" charset="0"/>
            </a:endParaRPr>
          </a:p>
          <a:p>
            <a:pPr marL="344488" indent="-344488" eaLnBrk="1" hangingPunct="1">
              <a:spcBef>
                <a:spcPct val="50000"/>
              </a:spcBef>
            </a:pPr>
            <a:endParaRPr lang="en-US" sz="2200">
              <a:latin typeface="Comic Sans MS" pitchFamily="-84" charset="0"/>
            </a:endParaRPr>
          </a:p>
        </p:txBody>
      </p:sp>
      <p:sp>
        <p:nvSpPr>
          <p:cNvPr id="40965" name="Text Box 3"/>
          <p:cNvSpPr txBox="1">
            <a:spLocks noChangeArrowheads="1"/>
          </p:cNvSpPr>
          <p:nvPr/>
        </p:nvSpPr>
        <p:spPr bwMode="black">
          <a:xfrm>
            <a:off x="4800600" y="0"/>
            <a:ext cx="411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 b="1"/>
              <a:t>Limitations on Congress</a:t>
            </a:r>
          </a:p>
        </p:txBody>
      </p:sp>
      <p:pic>
        <p:nvPicPr>
          <p:cNvPr id="40966" name="Picture 2" descr="http://filipspagnoli.files.wordpress.com/2008/05/habeas_corpus_guantanam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476250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87" name="AutoShape 5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115 w 21600"/>
              <a:gd name="T13" fmla="*/ 2115 h 21600"/>
              <a:gd name="T14" fmla="*/ 19485 w 21600"/>
              <a:gd name="T15" fmla="*/ 1948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630" y="21600"/>
                </a:lnTo>
                <a:lnTo>
                  <a:pt x="2097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88" name="Text Box 7"/>
          <p:cNvSpPr txBox="1">
            <a:spLocks noChangeArrowheads="1"/>
          </p:cNvSpPr>
          <p:nvPr/>
        </p:nvSpPr>
        <p:spPr bwMode="auto">
          <a:xfrm>
            <a:off x="0" y="990600"/>
            <a:ext cx="4572000" cy="552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4488" indent="-3444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>
                <a:ea typeface="Times New Roman" pitchFamily="-84" charset="0"/>
                <a:cs typeface="Times New Roman" pitchFamily="-84" charset="0"/>
              </a:rPr>
              <a:t>In representing the people who elected them, members of Congress carry out three major jobs: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Lucida Sans Unicode" pitchFamily="-84" charset="0"/>
              <a:buAutoNum type="arabicPeriod"/>
            </a:pPr>
            <a:r>
              <a:rPr lang="en-US" sz="2400">
                <a:ea typeface="Times New Roman" pitchFamily="-84" charset="0"/>
                <a:cs typeface="Times New Roman" pitchFamily="-84" charset="0"/>
              </a:rPr>
              <a:t>Make laws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Lucida Sans Unicode" pitchFamily="-84" charset="0"/>
              <a:buAutoNum type="arabicPeriod"/>
            </a:pPr>
            <a:r>
              <a:rPr lang="en-US" sz="2400">
                <a:ea typeface="Times New Roman" pitchFamily="-84" charset="0"/>
                <a:cs typeface="Times New Roman" pitchFamily="-84" charset="0"/>
              </a:rPr>
              <a:t>Introduce bills, work on committees, listen to input for and against bills, and then vote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Lucida Sans Unicode" pitchFamily="-84" charset="0"/>
              <a:buAutoNum type="arabicPeriod"/>
            </a:pPr>
            <a:r>
              <a:rPr lang="en-US" sz="2400">
                <a:ea typeface="Times New Roman" pitchFamily="-84" charset="0"/>
                <a:cs typeface="Times New Roman" pitchFamily="-84" charset="0"/>
              </a:rPr>
              <a:t>Do casework–they troubleshoot for people from their home district or state who request help in dealing with the federal government. </a:t>
            </a:r>
            <a:endParaRPr lang="en-US" sz="2400">
              <a:latin typeface="Comic Sans MS" pitchFamily="-84" charset="0"/>
              <a:ea typeface="Times New Roman" pitchFamily="-84" charset="0"/>
              <a:cs typeface="Times New Roman" pitchFamily="-84" charset="0"/>
            </a:endParaRPr>
          </a:p>
        </p:txBody>
      </p:sp>
      <p:sp>
        <p:nvSpPr>
          <p:cNvPr id="41989" name="Text Box 3"/>
          <p:cNvSpPr txBox="1">
            <a:spLocks noChangeArrowheads="1"/>
          </p:cNvSpPr>
          <p:nvPr/>
        </p:nvSpPr>
        <p:spPr bwMode="black">
          <a:xfrm>
            <a:off x="304800" y="228600"/>
            <a:ext cx="3962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/>
              <a:t>Members of Congress at Work</a:t>
            </a:r>
          </a:p>
        </p:txBody>
      </p:sp>
      <p:pic>
        <p:nvPicPr>
          <p:cNvPr id="4199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590800"/>
            <a:ext cx="3886200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1" name="AutoShape 3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183 w 21600"/>
              <a:gd name="T13" fmla="*/ 2183 h 21600"/>
              <a:gd name="T14" fmla="*/ 19417 w 21600"/>
              <a:gd name="T15" fmla="*/ 1941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765" y="21600"/>
                </a:lnTo>
                <a:lnTo>
                  <a:pt x="20835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2" name="Text Box 5"/>
          <p:cNvSpPr txBox="1">
            <a:spLocks noChangeArrowheads="1"/>
          </p:cNvSpPr>
          <p:nvPr/>
        </p:nvSpPr>
        <p:spPr bwMode="auto">
          <a:xfrm>
            <a:off x="4572000" y="381000"/>
            <a:ext cx="4572000" cy="627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4488" indent="-3444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Symbol" pitchFamily="-84" charset="2"/>
              <a:buChar char=""/>
            </a:pPr>
            <a:r>
              <a:rPr lang="en-US" sz="2000">
                <a:ea typeface="Times New Roman" pitchFamily="-84" charset="0"/>
                <a:cs typeface="Times New Roman" pitchFamily="-84" charset="0"/>
              </a:rPr>
              <a:t>Congress members protect the interests of their state or district. </a:t>
            </a:r>
          </a:p>
          <a:p>
            <a:pPr marL="344488" indent="-3444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Symbol" pitchFamily="-84" charset="2"/>
              <a:buChar char=""/>
            </a:pPr>
            <a:endParaRPr lang="en-US" sz="2000">
              <a:ea typeface="Times New Roman" pitchFamily="-84" charset="0"/>
              <a:cs typeface="Times New Roman" pitchFamily="-84" charset="0"/>
            </a:endParaRPr>
          </a:p>
          <a:p>
            <a:pPr marL="344488" indent="-3444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Symbol" pitchFamily="-84" charset="2"/>
              <a:buChar char=""/>
            </a:pPr>
            <a:r>
              <a:rPr lang="en-US" sz="2000">
                <a:ea typeface="Times New Roman" pitchFamily="-84" charset="0"/>
                <a:cs typeface="Times New Roman" pitchFamily="-84" charset="0"/>
              </a:rPr>
              <a:t>For example, a senator from a state with strong timber industries might seek to influence logging policies.</a:t>
            </a:r>
          </a:p>
          <a:p>
            <a:pPr marL="344488" indent="-3444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Symbol" pitchFamily="-84" charset="2"/>
              <a:buChar char=""/>
            </a:pPr>
            <a:endParaRPr lang="en-US" sz="2000">
              <a:ea typeface="Times New Roman" pitchFamily="-84" charset="0"/>
              <a:cs typeface="Times New Roman" pitchFamily="-84" charset="0"/>
            </a:endParaRPr>
          </a:p>
          <a:p>
            <a:pPr marL="344488" indent="-3444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Symbol" pitchFamily="-84" charset="2"/>
              <a:buChar char=""/>
            </a:pPr>
            <a:r>
              <a:rPr lang="en-US" sz="2000">
                <a:ea typeface="Times New Roman" pitchFamily="-84" charset="0"/>
                <a:cs typeface="Times New Roman" pitchFamily="-84" charset="0"/>
              </a:rPr>
              <a:t>Members also work to gain a share of national government spending for their constituents. </a:t>
            </a:r>
          </a:p>
          <a:p>
            <a:pPr marL="344488" indent="-3444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Symbol" pitchFamily="-84" charset="2"/>
              <a:buChar char=""/>
            </a:pPr>
            <a:endParaRPr lang="en-US" sz="2000">
              <a:ea typeface="Times New Roman" pitchFamily="-84" charset="0"/>
              <a:cs typeface="Times New Roman" pitchFamily="-84" charset="0"/>
            </a:endParaRPr>
          </a:p>
          <a:p>
            <a:pPr marL="344488" indent="-3444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Symbol" pitchFamily="-84" charset="2"/>
              <a:buChar char=""/>
            </a:pPr>
            <a:r>
              <a:rPr lang="en-US" sz="2000">
                <a:ea typeface="Times New Roman" pitchFamily="-84" charset="0"/>
                <a:cs typeface="Times New Roman" pitchFamily="-84" charset="0"/>
              </a:rPr>
              <a:t>A government contract can bring a lot of money to local businesses and jobs for local people. </a:t>
            </a:r>
          </a:p>
          <a:p>
            <a:pPr marL="344488" indent="-3444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Symbol" pitchFamily="-84" charset="2"/>
              <a:buChar char=""/>
            </a:pPr>
            <a:endParaRPr lang="en-US" sz="2000">
              <a:ea typeface="Times New Roman" pitchFamily="-84" charset="0"/>
              <a:cs typeface="Times New Roman" pitchFamily="-84" charset="0"/>
            </a:endParaRPr>
          </a:p>
          <a:p>
            <a:pPr marL="344488" indent="-3444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Symbol" pitchFamily="-84" charset="2"/>
              <a:buChar char=""/>
            </a:pPr>
            <a:r>
              <a:rPr lang="en-US" sz="2000">
                <a:ea typeface="Times New Roman" pitchFamily="-84" charset="0"/>
                <a:cs typeface="Times New Roman" pitchFamily="-84" charset="0"/>
              </a:rPr>
              <a:t>Government projects and grants that primarily benefit the home district or state are called pork-barrel</a:t>
            </a:r>
            <a:endParaRPr lang="en-US" sz="2000">
              <a:latin typeface="Comic Sans MS" pitchFamily="-84" charset="0"/>
              <a:ea typeface="Times New Roman" pitchFamily="-84" charset="0"/>
              <a:cs typeface="Times New Roman" pitchFamily="-84" charset="0"/>
            </a:endParaRPr>
          </a:p>
        </p:txBody>
      </p:sp>
      <p:sp>
        <p:nvSpPr>
          <p:cNvPr id="43013" name="Text Box 3"/>
          <p:cNvSpPr txBox="1">
            <a:spLocks noChangeArrowheads="1"/>
          </p:cNvSpPr>
          <p:nvPr/>
        </p:nvSpPr>
        <p:spPr bwMode="black">
          <a:xfrm>
            <a:off x="4800600" y="0"/>
            <a:ext cx="3962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b="1"/>
              <a:t>Members of Congress at Work</a:t>
            </a:r>
            <a:endParaRPr lang="en-US" sz="2000" b="1"/>
          </a:p>
        </p:txBody>
      </p:sp>
      <p:pic>
        <p:nvPicPr>
          <p:cNvPr id="43014" name="Picture 9" descr="Pork Barrel Projec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4495800" cy="399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5" name="AutoShape 5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115 w 21600"/>
              <a:gd name="T13" fmla="*/ 2115 h 21600"/>
              <a:gd name="T14" fmla="*/ 19485 w 21600"/>
              <a:gd name="T15" fmla="*/ 1948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630" y="21600"/>
                </a:lnTo>
                <a:lnTo>
                  <a:pt x="2097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6" name="Text Box 7"/>
          <p:cNvSpPr txBox="1">
            <a:spLocks noChangeArrowheads="1"/>
          </p:cNvSpPr>
          <p:nvPr/>
        </p:nvSpPr>
        <p:spPr bwMode="auto">
          <a:xfrm>
            <a:off x="0" y="1103313"/>
            <a:ext cx="4572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4488" indent="-3444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/>
              <a:t>Personal staff:</a:t>
            </a:r>
          </a:p>
          <a:p>
            <a:pPr marL="801688" lvl="1" indent="-3444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/>
              <a:t> run the offices</a:t>
            </a:r>
            <a:endParaRPr lang="en-US" sz="2400">
              <a:sym typeface="Symbol" pitchFamily="-84" charset="2"/>
            </a:endParaRPr>
          </a:p>
          <a:p>
            <a:pPr marL="801688" lvl="1" indent="-3444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>
                <a:ea typeface="Arial" pitchFamily="-84" charset="0"/>
                <a:cs typeface="Arial" pitchFamily="-84" charset="0"/>
              </a:rPr>
              <a:t>gather information on issues, arrange meetings, and write speeches. </a:t>
            </a:r>
          </a:p>
          <a:p>
            <a:pPr marL="801688" lvl="1" indent="-3444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>
                <a:ea typeface="Arial" pitchFamily="-84" charset="0"/>
                <a:cs typeface="Arial" pitchFamily="-84" charset="0"/>
              </a:rPr>
              <a:t>handle requests from voters.</a:t>
            </a:r>
          </a:p>
          <a:p>
            <a:pPr marL="801688" lvl="1" indent="-3444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>
                <a:ea typeface="Arial" pitchFamily="-84" charset="0"/>
                <a:cs typeface="Arial" pitchFamily="-84" charset="0"/>
              </a:rPr>
              <a:t>deal with reporters and </a:t>
            </a:r>
            <a:r>
              <a:rPr lang="en-US" sz="2400" b="1">
                <a:solidFill>
                  <a:srgbClr val="00B0F0"/>
                </a:solidFill>
              </a:rPr>
              <a:t>lobbyists</a:t>
            </a:r>
            <a:r>
              <a:rPr lang="en-US" sz="2400">
                <a:ea typeface="Arial" pitchFamily="-84" charset="0"/>
                <a:cs typeface="Arial" pitchFamily="-84" charset="0"/>
              </a:rPr>
              <a:t>–people hired by private groups to influence government decision makers  </a:t>
            </a:r>
          </a:p>
          <a:p>
            <a:pPr marL="801688" lvl="1" indent="-3444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>
                <a:ea typeface="Arial" pitchFamily="-84" charset="0"/>
                <a:cs typeface="Arial" pitchFamily="-84" charset="0"/>
              </a:rPr>
              <a:t>work for the member’s reelection</a:t>
            </a:r>
          </a:p>
          <a:p>
            <a:pPr marL="344488" indent="-344488" eaLnBrk="1" hangingPunct="1">
              <a:spcBef>
                <a:spcPct val="50000"/>
              </a:spcBef>
            </a:pPr>
            <a:r>
              <a:rPr lang="en-US" sz="2000">
                <a:latin typeface="Comic Sans MS" pitchFamily="-84" charset="0"/>
              </a:rPr>
              <a:t>-</a:t>
            </a:r>
          </a:p>
        </p:txBody>
      </p:sp>
      <p:sp>
        <p:nvSpPr>
          <p:cNvPr id="44037" name="Text Box 3"/>
          <p:cNvSpPr txBox="1">
            <a:spLocks noChangeArrowheads="1"/>
          </p:cNvSpPr>
          <p:nvPr/>
        </p:nvSpPr>
        <p:spPr bwMode="black">
          <a:xfrm>
            <a:off x="304800" y="228600"/>
            <a:ext cx="3962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000" b="1"/>
              <a:t>Congressional Staff: Behind-the-Scenes Helpers</a:t>
            </a:r>
          </a:p>
        </p:txBody>
      </p:sp>
      <p:pic>
        <p:nvPicPr>
          <p:cNvPr id="44038" name="Picture 15" descr="Budgets-Constitue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00200"/>
            <a:ext cx="4495800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5" name="AutoShape 5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123 w 21600"/>
              <a:gd name="T13" fmla="*/ 2123 h 21600"/>
              <a:gd name="T14" fmla="*/ 19477 w 21600"/>
              <a:gd name="T15" fmla="*/ 194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645" y="21600"/>
                </a:lnTo>
                <a:lnTo>
                  <a:pt x="20955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0" y="228600"/>
            <a:ext cx="4572000" cy="515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4488" indent="-3444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endParaRPr lang="en-US" sz="2400">
              <a:sym typeface="Symbol" pitchFamily="-84" charset="2"/>
            </a:endParaRPr>
          </a:p>
          <a:p>
            <a:pPr marL="344488" indent="-3444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>
                <a:ea typeface="Arial" pitchFamily="-84" charset="0"/>
                <a:cs typeface="Arial" pitchFamily="-84" charset="0"/>
              </a:rPr>
              <a:t>Each term starts January 3 of odd-numbered years and lasts two years. Each term has two sessions.</a:t>
            </a:r>
          </a:p>
          <a:p>
            <a:pPr marL="344488" indent="-3444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>
                <a:ea typeface="Arial" pitchFamily="-84" charset="0"/>
                <a:cs typeface="Arial" pitchFamily="-84" charset="0"/>
              </a:rPr>
              <a:t> </a:t>
            </a:r>
          </a:p>
          <a:p>
            <a:pPr marL="344488" indent="-3444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>
                <a:ea typeface="Arial" pitchFamily="-84" charset="0"/>
                <a:cs typeface="Arial" pitchFamily="-84" charset="0"/>
              </a:rPr>
              <a:t>Congress holds special sessions in times of crisis. </a:t>
            </a:r>
          </a:p>
          <a:p>
            <a:pPr marL="344488" indent="-3444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en-US" sz="2400">
              <a:ea typeface="Arial" pitchFamily="-84" charset="0"/>
              <a:cs typeface="Arial" pitchFamily="-84" charset="0"/>
            </a:endParaRPr>
          </a:p>
          <a:p>
            <a:pPr marL="344488" indent="-3444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>
                <a:ea typeface="Arial" pitchFamily="-84" charset="0"/>
                <a:cs typeface="Arial" pitchFamily="-84" charset="0"/>
              </a:rPr>
              <a:t>A joint session occurs when both houses meet together, such as for the president’s State of the Union address. </a:t>
            </a:r>
            <a:endParaRPr lang="en-US" sz="2400">
              <a:latin typeface="Comic Sans MS" pitchFamily="-84" charset="0"/>
            </a:endParaRPr>
          </a:p>
        </p:txBody>
      </p:sp>
      <p:pic>
        <p:nvPicPr>
          <p:cNvPr id="18437" name="Picture 16" descr="Congre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133600"/>
            <a:ext cx="410368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59" name="AutoShape 5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115 w 21600"/>
              <a:gd name="T13" fmla="*/ 2115 h 21600"/>
              <a:gd name="T14" fmla="*/ 19485 w 21600"/>
              <a:gd name="T15" fmla="*/ 1948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630" y="21600"/>
                </a:lnTo>
                <a:lnTo>
                  <a:pt x="2097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0" name="Text Box 7"/>
          <p:cNvSpPr txBox="1">
            <a:spLocks noChangeArrowheads="1"/>
          </p:cNvSpPr>
          <p:nvPr/>
        </p:nvSpPr>
        <p:spPr bwMode="auto">
          <a:xfrm>
            <a:off x="4800600" y="652463"/>
            <a:ext cx="4495800" cy="620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4488" indent="-3444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/>
              <a:t>The Great Compromise established Congress as a two-part, or bicameral, body. </a:t>
            </a:r>
          </a:p>
          <a:p>
            <a:pPr marL="344488" indent="-3444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en-US" sz="2400">
              <a:sym typeface="Symbol" pitchFamily="-84" charset="2"/>
            </a:endParaRPr>
          </a:p>
          <a:p>
            <a:pPr marL="344488" indent="-3444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>
                <a:ea typeface="Arial" pitchFamily="-84" charset="0"/>
                <a:cs typeface="Arial" pitchFamily="-84" charset="0"/>
              </a:rPr>
              <a:t>The House of Representatives has 435 voting members, allotted to the states by population. </a:t>
            </a:r>
          </a:p>
          <a:p>
            <a:pPr marL="344488" indent="-3444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en-US" sz="2400">
              <a:ea typeface="Arial" pitchFamily="-84" charset="0"/>
              <a:cs typeface="Arial" pitchFamily="-84" charset="0"/>
            </a:endParaRPr>
          </a:p>
          <a:p>
            <a:pPr marL="344488" indent="-3444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>
                <a:ea typeface="Arial" pitchFamily="-84" charset="0"/>
                <a:cs typeface="Arial" pitchFamily="-84" charset="0"/>
              </a:rPr>
              <a:t>After each </a:t>
            </a:r>
            <a:r>
              <a:rPr lang="en-US" sz="2400"/>
              <a:t>census,</a:t>
            </a:r>
            <a:r>
              <a:rPr lang="en-US" sz="2400">
                <a:ea typeface="Arial" pitchFamily="-84" charset="0"/>
                <a:cs typeface="Arial" pitchFamily="-84" charset="0"/>
              </a:rPr>
              <a:t> or population count taken by the Census Bureau, Congress adjusts the number of representatives given to each state</a:t>
            </a:r>
            <a:r>
              <a:rPr lang="en-US" sz="2000">
                <a:ea typeface="Arial" pitchFamily="-84" charset="0"/>
                <a:cs typeface="Arial" pitchFamily="-84" charset="0"/>
              </a:rPr>
              <a:t>.</a:t>
            </a:r>
          </a:p>
          <a:p>
            <a:pPr marL="344488" indent="-344488" eaLnBrk="1" hangingPunct="1">
              <a:spcBef>
                <a:spcPct val="50000"/>
              </a:spcBef>
            </a:pPr>
            <a:r>
              <a:rPr lang="en-US" sz="2000">
                <a:latin typeface="Comic Sans MS" pitchFamily="-84" charset="0"/>
              </a:rPr>
              <a:t>-</a:t>
            </a:r>
          </a:p>
        </p:txBody>
      </p:sp>
      <p:pic>
        <p:nvPicPr>
          <p:cNvPr id="19461" name="Picture 8" descr="House of Representativ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392271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 Box 2"/>
          <p:cNvSpPr txBox="1">
            <a:spLocks noChangeArrowheads="1"/>
          </p:cNvSpPr>
          <p:nvPr/>
        </p:nvSpPr>
        <p:spPr bwMode="black">
          <a:xfrm>
            <a:off x="4343400" y="228600"/>
            <a:ext cx="5080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000" b="1"/>
              <a:t>A Bicameral Legislature</a:t>
            </a:r>
          </a:p>
        </p:txBody>
      </p:sp>
      <p:sp>
        <p:nvSpPr>
          <p:cNvPr id="19463" name="TextBox 6"/>
          <p:cNvSpPr txBox="1">
            <a:spLocks noChangeArrowheads="1"/>
          </p:cNvSpPr>
          <p:nvPr/>
        </p:nvSpPr>
        <p:spPr bwMode="auto">
          <a:xfrm>
            <a:off x="762000" y="5410200"/>
            <a:ext cx="330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3"/>
              </a:rPr>
              <a:t>The House of Representatives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3" name="AutoShape 5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123 w 21600"/>
              <a:gd name="T13" fmla="*/ 2123 h 21600"/>
              <a:gd name="T14" fmla="*/ 19477 w 21600"/>
              <a:gd name="T15" fmla="*/ 194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645" y="21600"/>
                </a:lnTo>
                <a:lnTo>
                  <a:pt x="20955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Text Box 7"/>
          <p:cNvSpPr txBox="1">
            <a:spLocks noChangeArrowheads="1"/>
          </p:cNvSpPr>
          <p:nvPr/>
        </p:nvSpPr>
        <p:spPr bwMode="auto">
          <a:xfrm>
            <a:off x="0" y="838200"/>
            <a:ext cx="4572000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4488" indent="-3444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800"/>
              <a:t>States are divided into districts, with one representative elected from each district. </a:t>
            </a:r>
          </a:p>
          <a:p>
            <a:pPr marL="344488" indent="-3444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en-US" sz="2800">
              <a:sym typeface="Symbol" pitchFamily="-84" charset="2"/>
            </a:endParaRPr>
          </a:p>
          <a:p>
            <a:pPr marL="344488" indent="-3444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800">
                <a:ea typeface="Arial" pitchFamily="-84" charset="0"/>
                <a:cs typeface="Arial" pitchFamily="-84" charset="0"/>
              </a:rPr>
              <a:t>The states draw districts to include roughly the same number of constituents, or people represented. </a:t>
            </a:r>
          </a:p>
          <a:p>
            <a:pPr marL="801688" lvl="1" indent="-3444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800">
                <a:ea typeface="Arial" pitchFamily="-84" charset="0"/>
                <a:cs typeface="Arial" pitchFamily="-84" charset="0"/>
              </a:rPr>
              <a:t>This is call </a:t>
            </a:r>
            <a:r>
              <a:rPr lang="en-US" sz="2800" b="1">
                <a:solidFill>
                  <a:srgbClr val="00B0F0"/>
                </a:solidFill>
                <a:ea typeface="Arial" pitchFamily="-84" charset="0"/>
                <a:cs typeface="Arial" pitchFamily="-84" charset="0"/>
              </a:rPr>
              <a:t>apportionment</a:t>
            </a:r>
          </a:p>
          <a:p>
            <a:pPr marL="344488" indent="-3444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en-US" sz="2800">
              <a:ea typeface="Arial" pitchFamily="-84" charset="0"/>
              <a:cs typeface="Arial" pitchFamily="-84" charset="0"/>
            </a:endParaRPr>
          </a:p>
        </p:txBody>
      </p:sp>
      <p:sp>
        <p:nvSpPr>
          <p:cNvPr id="20485" name="Text Box 2"/>
          <p:cNvSpPr txBox="1">
            <a:spLocks noChangeArrowheads="1"/>
          </p:cNvSpPr>
          <p:nvPr/>
        </p:nvSpPr>
        <p:spPr bwMode="black">
          <a:xfrm>
            <a:off x="-304800" y="228600"/>
            <a:ext cx="5080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000" b="1"/>
              <a:t>A Bicameral Legislature</a:t>
            </a:r>
          </a:p>
        </p:txBody>
      </p:sp>
      <p:pic>
        <p:nvPicPr>
          <p:cNvPr id="20486" name="Picture 8" descr="http://d2o6nd3dubbyr6.cloudfront.net/media/images/apportionment_jpg_800x1000_q1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990600"/>
            <a:ext cx="45339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1" name="AutoShape 5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123 w 21600"/>
              <a:gd name="T13" fmla="*/ 2123 h 21600"/>
              <a:gd name="T14" fmla="*/ 19477 w 21600"/>
              <a:gd name="T15" fmla="*/ 194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645" y="21600"/>
                </a:lnTo>
                <a:lnTo>
                  <a:pt x="20955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Text Box 7"/>
          <p:cNvSpPr txBox="1">
            <a:spLocks noChangeArrowheads="1"/>
          </p:cNvSpPr>
          <p:nvPr/>
        </p:nvSpPr>
        <p:spPr bwMode="auto">
          <a:xfrm>
            <a:off x="0" y="838200"/>
            <a:ext cx="4572000" cy="548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4488" indent="-3444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en-US" sz="2000">
              <a:ea typeface="Arial" pitchFamily="-84" charset="0"/>
              <a:cs typeface="Arial" pitchFamily="-84" charset="0"/>
            </a:endParaRPr>
          </a:p>
          <a:p>
            <a:pPr marL="344488" indent="-3444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800">
                <a:ea typeface="Arial" pitchFamily="-84" charset="0"/>
                <a:cs typeface="Arial" pitchFamily="-84" charset="0"/>
              </a:rPr>
              <a:t>Some abuse the process by drawing a </a:t>
            </a:r>
            <a:r>
              <a:rPr lang="en-US" sz="2800" b="1">
                <a:solidFill>
                  <a:srgbClr val="00B0F0"/>
                </a:solidFill>
                <a:ea typeface="Arial" pitchFamily="-84" charset="0"/>
                <a:cs typeface="Arial" pitchFamily="-84" charset="0"/>
              </a:rPr>
              <a:t>gerrymander</a:t>
            </a:r>
            <a:r>
              <a:rPr lang="en-US" sz="2800">
                <a:ea typeface="Arial" pitchFamily="-84" charset="0"/>
                <a:cs typeface="Arial" pitchFamily="-84" charset="0"/>
              </a:rPr>
              <a:t>, or oddly shaped district, designed to increase the voting strength of a particular group.</a:t>
            </a:r>
          </a:p>
          <a:p>
            <a:pPr marL="344488" indent="-3444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en-US" sz="2800">
              <a:ea typeface="Arial" pitchFamily="-84" charset="0"/>
              <a:cs typeface="Arial" pitchFamily="-84" charset="0"/>
            </a:endParaRPr>
          </a:p>
          <a:p>
            <a:pPr marL="344488" indent="-3444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800">
                <a:ea typeface="Arial" pitchFamily="-84" charset="0"/>
                <a:cs typeface="Arial" pitchFamily="-84" charset="0"/>
                <a:hlinkClick r:id="rId3"/>
              </a:rPr>
              <a:t>Baker v. Carr</a:t>
            </a:r>
            <a:endParaRPr lang="en-US" sz="2800">
              <a:ea typeface="Arial" pitchFamily="-84" charset="0"/>
              <a:cs typeface="Arial" pitchFamily="-84" charset="0"/>
            </a:endParaRPr>
          </a:p>
          <a:p>
            <a:pPr marL="344488" indent="-3444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800">
                <a:ea typeface="Arial" pitchFamily="-84" charset="0"/>
                <a:cs typeface="Arial" pitchFamily="-84" charset="0"/>
                <a:hlinkClick r:id="rId4"/>
              </a:rPr>
              <a:t>Redistricting Game</a:t>
            </a:r>
            <a:endParaRPr lang="en-US" sz="2800">
              <a:ea typeface="Arial" pitchFamily="-84" charset="0"/>
              <a:cs typeface="Arial" pitchFamily="-84" charset="0"/>
            </a:endParaRPr>
          </a:p>
          <a:p>
            <a:pPr marL="344488" indent="-3444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en-US" sz="2400">
              <a:ea typeface="Arial" pitchFamily="-84" charset="0"/>
              <a:cs typeface="Arial" pitchFamily="-84" charset="0"/>
            </a:endParaRPr>
          </a:p>
        </p:txBody>
      </p:sp>
      <p:pic>
        <p:nvPicPr>
          <p:cNvPr id="22533" name="Picture 4" descr="P13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0"/>
            <a:ext cx="46275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 Box 2"/>
          <p:cNvSpPr txBox="1">
            <a:spLocks noChangeArrowheads="1"/>
          </p:cNvSpPr>
          <p:nvPr/>
        </p:nvSpPr>
        <p:spPr bwMode="black">
          <a:xfrm>
            <a:off x="-304800" y="228600"/>
            <a:ext cx="5080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000" b="1"/>
              <a:t>A Bicameral Legislature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6" name="Picture 4" descr="P140_MAP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295400"/>
            <a:ext cx="9144000" cy="4257675"/>
          </a:xfr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5603" name="Picture 2" descr="http://d2o6nd3dubbyr6.cloudfront.net/media/images/apportionment_jpg_800x1000_q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8001000" cy="618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7" name="AutoShape 5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115 w 21600"/>
              <a:gd name="T13" fmla="*/ 2115 h 21600"/>
              <a:gd name="T14" fmla="*/ 19485 w 21600"/>
              <a:gd name="T15" fmla="*/ 1948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630" y="21600"/>
                </a:lnTo>
                <a:lnTo>
                  <a:pt x="2097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Text Box 7"/>
          <p:cNvSpPr txBox="1">
            <a:spLocks noChangeArrowheads="1"/>
          </p:cNvSpPr>
          <p:nvPr/>
        </p:nvSpPr>
        <p:spPr bwMode="auto">
          <a:xfrm>
            <a:off x="4572000" y="1050925"/>
            <a:ext cx="4572000" cy="567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4488" indent="-3444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en-US" sz="2000">
              <a:sym typeface="Symbol" pitchFamily="-84" charset="2"/>
            </a:endParaRPr>
          </a:p>
          <a:p>
            <a:pPr marL="344488" indent="-3444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>
                <a:ea typeface="Arial" pitchFamily="-84" charset="0"/>
                <a:cs typeface="Arial" pitchFamily="-84" charset="0"/>
              </a:rPr>
              <a:t>The Senate has 100 members–two from each state. </a:t>
            </a:r>
          </a:p>
          <a:p>
            <a:pPr marL="344488" indent="-3444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en-US" sz="2400">
              <a:ea typeface="Arial" pitchFamily="-84" charset="0"/>
              <a:cs typeface="Arial" pitchFamily="-84" charset="0"/>
            </a:endParaRPr>
          </a:p>
          <a:p>
            <a:pPr marL="344488" indent="-3444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>
                <a:ea typeface="Arial" pitchFamily="-84" charset="0"/>
                <a:cs typeface="Arial" pitchFamily="-84" charset="0"/>
              </a:rPr>
              <a:t>Senators represent their entire states.  </a:t>
            </a:r>
          </a:p>
          <a:p>
            <a:pPr marL="344488" indent="-3444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en-US" sz="2400">
              <a:ea typeface="Arial" pitchFamily="-84" charset="0"/>
              <a:cs typeface="Arial" pitchFamily="-84" charset="0"/>
            </a:endParaRPr>
          </a:p>
          <a:p>
            <a:pPr marL="344488" indent="-3444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>
                <a:ea typeface="Arial" pitchFamily="-84" charset="0"/>
                <a:cs typeface="Arial" pitchFamily="-84" charset="0"/>
              </a:rPr>
              <a:t>They serve six-year terms. </a:t>
            </a:r>
          </a:p>
          <a:p>
            <a:pPr marL="344488" indent="-3444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en-US" sz="2400">
              <a:ea typeface="Arial" pitchFamily="-84" charset="0"/>
              <a:cs typeface="Arial" pitchFamily="-84" charset="0"/>
            </a:endParaRPr>
          </a:p>
          <a:p>
            <a:pPr marL="344488" indent="-3444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>
                <a:ea typeface="Arial" pitchFamily="-84" charset="0"/>
                <a:cs typeface="Arial" pitchFamily="-84" charset="0"/>
              </a:rPr>
              <a:t>Elections are staggered to ensure some stability.</a:t>
            </a:r>
            <a:r>
              <a:rPr lang="en-US" sz="2400"/>
              <a:t> </a:t>
            </a:r>
          </a:p>
          <a:p>
            <a:pPr marL="344488" indent="-344488" eaLnBrk="1" hangingPunct="1">
              <a:spcBef>
                <a:spcPct val="50000"/>
              </a:spcBef>
            </a:pPr>
            <a:r>
              <a:rPr lang="en-US" sz="2400">
                <a:latin typeface="Comic Sans MS" pitchFamily="-84" charset="0"/>
              </a:rPr>
              <a:t>-</a:t>
            </a:r>
          </a:p>
        </p:txBody>
      </p:sp>
      <p:sp>
        <p:nvSpPr>
          <p:cNvPr id="26629" name="Text Box 2"/>
          <p:cNvSpPr txBox="1">
            <a:spLocks noChangeArrowheads="1"/>
          </p:cNvSpPr>
          <p:nvPr/>
        </p:nvSpPr>
        <p:spPr bwMode="black">
          <a:xfrm>
            <a:off x="4343400" y="228600"/>
            <a:ext cx="5080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000" b="1"/>
              <a:t>A Bicameral Legislature</a:t>
            </a:r>
          </a:p>
        </p:txBody>
      </p:sp>
      <p:pic>
        <p:nvPicPr>
          <p:cNvPr id="26630" name="Picture 10" descr="http://www.dandavats.com/wp-content/uploads/senate_large_sea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TextBox 6"/>
          <p:cNvSpPr txBox="1">
            <a:spLocks noChangeArrowheads="1"/>
          </p:cNvSpPr>
          <p:nvPr/>
        </p:nvSpPr>
        <p:spPr bwMode="auto">
          <a:xfrm>
            <a:off x="1600200" y="5257800"/>
            <a:ext cx="1377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3"/>
              </a:rPr>
              <a:t>The Senate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4448</TotalTime>
  <Words>845</Words>
  <Application>Microsoft Macintosh PowerPoint</Application>
  <PresentationFormat>On-screen Show (4:3)</PresentationFormat>
  <Paragraphs>161</Paragraphs>
  <Slides>25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Concourse</vt:lpstr>
      <vt:lpstr>Bell Work, Mon. 3/2</vt:lpstr>
      <vt:lpstr>U.S. Congress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Jason</dc:creator>
  <cp:lastModifiedBy>Amanda Gilchrist</cp:lastModifiedBy>
  <cp:revision>59</cp:revision>
  <dcterms:created xsi:type="dcterms:W3CDTF">2013-02-18T22:15:01Z</dcterms:created>
  <dcterms:modified xsi:type="dcterms:W3CDTF">2015-03-02T13:02:56Z</dcterms:modified>
</cp:coreProperties>
</file>