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34"/>
  </p:notesMasterIdLst>
  <p:sldIdLst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C1193-9155-434D-BEF5-859B46D5477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73D4-FE83-D94C-89AD-00A94BE0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8F25F5-3773-9244-8C8F-851AD432115B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678C6B-03AF-4FAD-A4D2-A493AFFEF7A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72645-F88B-3A47-BCCA-397EC02974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D996C-D448-0C46-A0FC-79AE8DA500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8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09401-6F4C-CD48-8025-1C16DF46DB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FC735B-066D-A547-9974-55C8BB5A99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105A-8B71-4748-95D0-88D79E144A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8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4213D-A08D-4E80-B83C-84CC9321B1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0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1F7E-674D-47C1-8F67-5A741AA3EA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92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9D2C-B286-4FF9-B47A-E6E504716A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98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B00C-533D-4EAA-80F7-37E6CAA55B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65C6-CB2B-4376-B6D1-26797EAF19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1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2B3C-5CF0-4AE5-985A-EDA8E8B7F5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4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8544A-6F07-394A-B00F-6A9CF73D79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19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7E4CD-10B7-4E8D-B2B9-F18AE1AAAC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99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198A-A56A-4DDB-9DCE-E561F73BAA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3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441BD-8A4E-47EE-BBB6-3C6298FEE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5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393C-60DC-40E5-AAC8-8E70D4AC9D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1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2602D-F64C-7046-BFD1-B718B8F785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2FF44-2CE7-4B41-BA10-44EBBE8E65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1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E065B-0821-2349-B46E-E91D97D635E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21629-540C-1D40-BDB8-699C033649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1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9F14A-264B-4A46-9C8B-2237E7ED75C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1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CA984-6CA2-D44F-9CB7-FE9F2FF57B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77B40-0E5E-9F45-9AFB-77445D7FA3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4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43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3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43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67E034-D458-B245-885D-731B7FC7AFD4}" type="slidenum"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0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D35C8BD-93B0-4A13-AB12-0B0995FF3E34}" type="slidenum">
              <a:rPr lang="en-US">
                <a:solidFill>
                  <a:srgbClr val="FFFFFF"/>
                </a:solidFill>
                <a:latin typeface="Tahom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79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score.rims.k12.ca.us:score_lessons:bill_of_rights:graphics:surety_badge.gif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cetalking.org/images/features/070618_SacredRight2.jpg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file://localhost/http/::score.rims.k12.ca.us:score_lessons:bill_of_rights:graphics:noquarter.gi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upload.wikimedia.org/wikipedia/commons/b/bb/Flag_of_North_Carolina.svg" TargetMode="Externa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2.wav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jpeg"/><Relationship Id="rId3" Type="http://schemas.openxmlformats.org/officeDocument/2006/relationships/hyperlink" Target="http://player.discoveryeducation.com/index.cfm?guidAssetId=A0AEEC5E-8C1B-43AE-8D24-BC55945EF0A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hyperlink" Target="http://app.discoveryeducation.com/player/view/assetGuid/63337122-2DC9-48E6-ACAC-320529B8C363" TargetMode="Externa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jpeg"/><Relationship Id="rId3" Type="http://schemas.openxmlformats.org/officeDocument/2006/relationships/hyperlink" Target="http://player.discoveryeducation.com/index.cfm?guidAssetId=DF9E3596-4AFE-436E-AC3D-E410EE0B842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player.discoveryeducation.com/index.cfm?guidAssetId=827F4988-D04B-4D91-91B2-F18C81018BB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lumni.umn.edu/sites/d2e2f762-6a18-437f-ad49-168669330020/uploads/p5riot.jpg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eb.mit.edu/thistle/www/cartoons/slander.jpg&amp;imgrefurl=http://web.mit.edu/thistle/www/cartoons/slander.html&amp;h=1046&amp;w=1150&amp;sz=132&amp;hl=en&amp;start=2&amp;usg=__a-q4HXtMMfJ9dkDa8KkJ47TVIGU=&amp;tbnid=IXDeFnYTn0IXNM:&amp;tbnh=136&amp;tbnw=150&amp;prev=/images?q=slander&amp;gbv=2&amp;hl=en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Wed. 2/25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1:</a:t>
            </a:r>
          </a:p>
          <a:p>
            <a:pPr lvl="1"/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Solution</a:t>
            </a:r>
          </a:p>
          <a:p>
            <a:r>
              <a:rPr lang="en-US" dirty="0" smtClean="0"/>
              <a:t>Story 2:</a:t>
            </a:r>
          </a:p>
          <a:p>
            <a:pPr lvl="1"/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Solution:</a:t>
            </a:r>
          </a:p>
          <a:p>
            <a:r>
              <a:rPr lang="en-US" dirty="0" smtClean="0"/>
              <a:t>Story 3:</a:t>
            </a:r>
          </a:p>
          <a:p>
            <a:pPr lvl="1"/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Solution: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4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990600"/>
            <a:ext cx="36576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Fifth Amendment protects an accused person</a:t>
            </a:r>
            <a:r>
              <a:rPr lang="ja-JP" altLang="en-US" sz="2000">
                <a:solidFill>
                  <a:srgbClr val="FFFFFF"/>
                </a:solidFill>
              </a:rPr>
              <a:t>’</a:t>
            </a:r>
            <a:r>
              <a:rPr lang="en-US" sz="2000">
                <a:solidFill>
                  <a:srgbClr val="FFFFFF"/>
                </a:solidFill>
              </a:rPr>
              <a:t>s right to remain silent.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This prevents a person from being threatened or tortured into a confession.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Fifth Amendment states that no one may be denied life, liberty, or property without due process, or the use of established legal procedures.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Fifth Amendment limits eminent domain–the right of government to take private property (usually land) for public use.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0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the Rights of the Accused? </a:t>
            </a:r>
          </a:p>
        </p:txBody>
      </p:sp>
      <p:pic>
        <p:nvPicPr>
          <p:cNvPr id="20485" name="Picture 4" descr="http://thebipolarxpress.com/yahoo_site_admin/assets/images/domain.354152925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88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0" y="1295400"/>
            <a:ext cx="3657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Sixth Amendment requires accused people to be told the charges against them and guarantees a trial by jury unless the accused chooses a judge instead.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Trials must be speedy and public with impartial jurors.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Accused people have a right to hear and question witnesses against them and call witnesses in their own defense.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Accused people are entitled to a lawyer.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0" y="2286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the Rights of the Accused? </a:t>
            </a:r>
          </a:p>
        </p:txBody>
      </p:sp>
      <p:pic>
        <p:nvPicPr>
          <p:cNvPr id="21509" name="Picture 2" descr="Trial by J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0974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3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0" y="1295400"/>
            <a:ext cx="3657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Before trial, the accused may stay in jail or pay bail, a security deposit.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Bail is returned if the person comes to court for trial but is forfeited if the person fails to appear.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Eighth Amendment forbids excessive bail and excessive fines.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It also forbids cruel and unusual punishment.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Punishment must fit the severity of the crime.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0" y="2286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the Rights of the Accused? </a:t>
            </a:r>
          </a:p>
        </p:txBody>
      </p:sp>
      <p:pic>
        <p:nvPicPr>
          <p:cNvPr id="22533" name="Picture 8" descr="http://score.rims.k12.ca.us/score_lessons/bill_of_rights/graphics/surety_badge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990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4191000" y="5867400"/>
            <a:ext cx="457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-legality of the death penalty</a:t>
            </a: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-juveniles and death penalty</a:t>
            </a:r>
          </a:p>
        </p:txBody>
      </p:sp>
      <p:pic>
        <p:nvPicPr>
          <p:cNvPr id="22535" name="Picture 8" descr="Death Penal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7163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05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200" y="762000"/>
            <a:ext cx="35893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14300" indent="-1143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charset="0"/>
            </a:endParaRP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Second Amendment is often debated.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Some believe it only allows states to keep an armed militia, or local army.</a:t>
            </a: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Others believe it guarantees the right of all citizens to </a:t>
            </a:r>
            <a:r>
              <a:rPr lang="ja-JP" altLang="en-US" sz="2000">
                <a:solidFill>
                  <a:srgbClr val="FFFFFF"/>
                </a:solidFill>
              </a:rPr>
              <a:t>“</a:t>
            </a:r>
            <a:r>
              <a:rPr lang="en-US" sz="2000">
                <a:solidFill>
                  <a:srgbClr val="FFFFFF"/>
                </a:solidFill>
              </a:rPr>
              <a:t>keep and bear arms.</a:t>
            </a:r>
            <a:r>
              <a:rPr lang="ja-JP" altLang="en-US" sz="2000">
                <a:solidFill>
                  <a:srgbClr val="FFFFFF"/>
                </a:solidFill>
              </a:rPr>
              <a:t>”</a:t>
            </a:r>
            <a:r>
              <a:rPr lang="en-US" sz="2000">
                <a:solidFill>
                  <a:srgbClr val="FFFFFF"/>
                </a:solidFill>
              </a:rPr>
              <a:t> </a:t>
            </a: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courts have generally ruled that government can pass laws to control, but not prevent, the possession of weapons. 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Other Rights? </a:t>
            </a:r>
          </a:p>
        </p:txBody>
      </p:sp>
      <p:pic>
        <p:nvPicPr>
          <p:cNvPr id="23557" name="Picture 2" descr="Bear Arms a 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26701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http://www.justicetalking.org/images/features/070618_SacredRight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381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7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1295400"/>
            <a:ext cx="35893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Comic Sans MS" pitchFamily="66" charset="0"/>
              <a:ea typeface="ＭＳ Ｐゴシック" charset="0"/>
              <a:cs typeface="Arial" charset="0"/>
            </a:endParaRPr>
          </a:p>
          <a:p>
            <a:pPr marL="114300" indent="-114300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Comic Sans MS" pitchFamily="66" charset="0"/>
              <a:ea typeface="ＭＳ Ｐゴシック" charset="0"/>
              <a:cs typeface="Arial" charset="0"/>
            </a:endParaRP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ahoma"/>
                <a:ea typeface="ＭＳ Ｐゴシック" charset="0"/>
                <a:cs typeface="Arial" pitchFamily="34" charset="0"/>
              </a:rPr>
              <a:t>A well regulated militia, being necessary to the security of a free State, the right of the people to keep and bear arms, shall not be infringed.</a:t>
            </a: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Tahoma"/>
              <a:ea typeface="ＭＳ Ｐゴシック" charset="0"/>
              <a:cs typeface="Arial" pitchFamily="34" charset="0"/>
            </a:endParaRP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ahoma"/>
                <a:ea typeface="ＭＳ Ｐゴシック" charset="0"/>
                <a:cs typeface="Arial" pitchFamily="34" charset="0"/>
              </a:rPr>
              <a:t>-gun control laws?</a:t>
            </a: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ahoma"/>
                <a:ea typeface="ＭＳ Ｐゴシック" charset="0"/>
                <a:cs typeface="Arial" pitchFamily="34" charset="0"/>
              </a:rPr>
              <a:t>-automatic weapons ban?</a:t>
            </a: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ahoma"/>
                <a:ea typeface="ＭＳ Ｐゴシック" charset="0"/>
                <a:cs typeface="Arial" pitchFamily="34" charset="0"/>
              </a:rPr>
              <a:t>-firearm registrations?</a:t>
            </a:r>
          </a:p>
          <a:p>
            <a:pPr marL="344488" indent="-344488" defTabSz="914400" fontAlgn="base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Other Rights? </a:t>
            </a:r>
          </a:p>
        </p:txBody>
      </p:sp>
      <p:pic>
        <p:nvPicPr>
          <p:cNvPr id="24581" name="Picture 8" descr="Gun Pro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7988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79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200" y="762000"/>
            <a:ext cx="35893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14300" indent="-1143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charset="0"/>
            </a:endParaRP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Third Amendment says that soldiers may not move into private homes without the owners</a:t>
            </a:r>
            <a:r>
              <a:rPr lang="ja-JP" altLang="en-US" sz="2000">
                <a:solidFill>
                  <a:srgbClr val="FFFFFF"/>
                </a:solidFill>
              </a:rPr>
              <a:t>’</a:t>
            </a:r>
            <a:r>
              <a:rPr lang="en-US" sz="2000">
                <a:solidFill>
                  <a:srgbClr val="FFFFFF"/>
                </a:solidFill>
              </a:rPr>
              <a:t> consent, as British soldiers had done in colonial times.</a:t>
            </a: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5604" name="Picture 15" descr="http://score.rims.k12.ca.us/score_lessons/bill_of_rights/graphics/noquart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5656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Other Rights? </a:t>
            </a:r>
          </a:p>
        </p:txBody>
      </p:sp>
    </p:spTree>
    <p:extLst>
      <p:ext uri="{BB962C8B-B14F-4D97-AF65-F5344CB8AC3E}">
        <p14:creationId xmlns:p14="http://schemas.microsoft.com/office/powerpoint/2010/main" val="185063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200" y="762000"/>
            <a:ext cx="358933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14300" indent="-1143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Seventh Amendment concerns civil cases–lawsuits involving disagreements among people rather than crimes.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It guarantees the right to a jury trial in civil cases involving more than $20.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It does not require a jury trial, however.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Ninth Amendment says that citizens have other rights beyond those listed in the Constitution.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Other Rights? </a:t>
            </a:r>
          </a:p>
        </p:txBody>
      </p:sp>
      <p:pic>
        <p:nvPicPr>
          <p:cNvPr id="26629" name="Picture 2" descr="http://z.about.com/d/civilliberty/1/0/4/3/-/-/abortionprotes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8577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5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6200" y="762000"/>
            <a:ext cx="3589338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Comic Sans MS" pitchFamily="66" charset="0"/>
              <a:ea typeface="ＭＳ Ｐゴシック" charset="0"/>
              <a:cs typeface="Arial" charset="0"/>
            </a:endParaRPr>
          </a:p>
          <a:p>
            <a:pPr marL="114300" indent="-114300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Comic Sans MS" pitchFamily="66" charset="0"/>
              <a:ea typeface="ＭＳ Ｐゴシック" charset="0"/>
              <a:cs typeface="Arial" charset="0"/>
            </a:endParaRPr>
          </a:p>
          <a:p>
            <a:pPr marL="344488" indent="-344488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rPr>
              <a:t>The Tenth Amendment says that any powers the Constitution does not specifically give to the national government are reserved to the states or to the people. </a:t>
            </a:r>
            <a:endParaRPr lang="en-US" sz="2000" dirty="0">
              <a:solidFill>
                <a:srgbClr val="FFFFFF"/>
              </a:solidFill>
              <a:latin typeface="Tahoma" pitchFamily="34" charset="0"/>
              <a:ea typeface="ＭＳ Ｐゴシック" charset="0"/>
              <a:cs typeface="Arial" charset="0"/>
              <a:sym typeface="Symbol" pitchFamily="1" charset="2"/>
            </a:endParaRPr>
          </a:p>
          <a:p>
            <a:pPr marL="344488" indent="-344488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rPr>
              <a:t>This prevents Congress and the president from becoming too strong. </a:t>
            </a:r>
          </a:p>
          <a:p>
            <a:pPr marL="344488" indent="-344488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rPr>
              <a:t>They have only the powers the people give them.</a:t>
            </a:r>
          </a:p>
          <a:p>
            <a:pPr marL="344488" indent="-344488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dirty="0">
              <a:solidFill>
                <a:srgbClr val="FFFFFF"/>
              </a:solidFill>
              <a:latin typeface="Tahoma" pitchFamily="34" charset="0"/>
              <a:ea typeface="ＭＳ Ｐゴシック" charset="0"/>
              <a:cs typeface="Arial" charset="0"/>
            </a:endParaRPr>
          </a:p>
          <a:p>
            <a:pPr marL="801688" lvl="1" indent="-344488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rPr>
              <a:t>Popular sovereignty</a:t>
            </a:r>
          </a:p>
          <a:p>
            <a:pPr marL="801688" lvl="1" indent="-344488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Tahoma" pitchFamily="34" charset="0"/>
                <a:ea typeface="ＭＳ Ｐゴシック" charset="0"/>
                <a:cs typeface="Arial" charset="0"/>
              </a:rPr>
              <a:t>Federalism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Other Rights? </a:t>
            </a:r>
          </a:p>
        </p:txBody>
      </p:sp>
      <p:pic>
        <p:nvPicPr>
          <p:cNvPr id="27653" name="Picture 2" descr="Image:Flag of North Carolina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914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5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1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99075" cy="784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4876800" y="609600"/>
            <a:ext cx="3810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3275" indent="-8032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rPr>
              <a:t>        </a:t>
            </a:r>
            <a:r>
              <a:rPr lang="en-US" sz="320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rPr>
              <a:t>What details reveal the    cartoonist</a:t>
            </a:r>
            <a:r>
              <a:rPr lang="ja-JP" altLang="en-US" sz="320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rPr>
              <a:t>’</a:t>
            </a:r>
            <a:r>
              <a:rPr lang="en-US" sz="3200">
                <a:solidFill>
                  <a:srgbClr val="FFFFFF"/>
                </a:solidFill>
                <a:latin typeface="Tahoma" charset="0"/>
                <a:ea typeface="ＭＳ Ｐゴシック" charset="0"/>
                <a:cs typeface="Arial" charset="0"/>
              </a:rPr>
              <a:t>s view of the Bill of Rights?</a:t>
            </a:r>
          </a:p>
        </p:txBody>
      </p: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4724400" y="3276600"/>
            <a:ext cx="4419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3275" indent="-803275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BE"/>
                </a:solidFill>
                <a:latin typeface="Tahoma" charset="0"/>
                <a:ea typeface="ＭＳ Ｐゴシック" charset="0"/>
                <a:cs typeface="Arial" charset="0"/>
              </a:rPr>
              <a:t>         </a:t>
            </a:r>
            <a:r>
              <a:rPr lang="en-US" sz="2800">
                <a:solidFill>
                  <a:srgbClr val="3FA7F5"/>
                </a:solidFill>
                <a:latin typeface="Tahoma" charset="0"/>
                <a:ea typeface="ＭＳ Ｐゴシック" charset="0"/>
                <a:cs typeface="Arial" charset="0"/>
              </a:rPr>
              <a:t>The cartoonist expresses the Bill of Rights by portraying its major provisions as parts of the crown on the Statue of Liberty.</a:t>
            </a:r>
          </a:p>
        </p:txBody>
      </p:sp>
    </p:spTree>
    <p:extLst>
      <p:ext uri="{BB962C8B-B14F-4D97-AF65-F5344CB8AC3E}">
        <p14:creationId xmlns:p14="http://schemas.microsoft.com/office/powerpoint/2010/main" val="129094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228600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Constitutional 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5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Bill of Rights…cont. &amp; Other Constitutional 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3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0" y="533400"/>
            <a:ext cx="4495800" cy="5856288"/>
            <a:chOff x="2160" y="1014"/>
            <a:chExt cx="2088" cy="2755"/>
          </a:xfrm>
        </p:grpSpPr>
        <p:pic>
          <p:nvPicPr>
            <p:cNvPr id="4099" name="Picture 17" descr="P1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5" y="1014"/>
              <a:ext cx="2073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" name="Text Box 21"/>
            <p:cNvSpPr txBox="1">
              <a:spLocks noChangeArrowheads="1"/>
            </p:cNvSpPr>
            <p:nvPr/>
          </p:nvSpPr>
          <p:spPr bwMode="auto">
            <a:xfrm>
              <a:off x="2160" y="3648"/>
              <a:ext cx="2064" cy="1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03275" indent="-803275"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ahoma" pitchFamily="34" charset="0"/>
                </a:rPr>
                <a:t>William Lloyd Garrison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09176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_10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28600" y="669925"/>
            <a:ext cx="4191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At first, the Bill of Rights applied only to adult white males. </a:t>
            </a: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sym typeface="Symbol" pitchFamily="18" charset="2"/>
            </a:endParaRP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It also applied only to the national government, not to state or local governments. </a:t>
            </a: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Later amendments and court rulings made the Bill of Rights apply to all people and all levels of government. </a:t>
            </a: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The Civil War amendments–the 13th, 14th, and 15th–extended civil liberties to African Americans. </a:t>
            </a: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black">
          <a:xfrm>
            <a:off x="533400" y="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Protecting All Americans</a:t>
            </a:r>
            <a:r>
              <a:rPr lang="en-US" sz="2000" b="1">
                <a:solidFill>
                  <a:srgbClr val="FFFFCC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5125" name="Picture 6" descr="http://www.enchantedlearning.com/books/us/constitution/8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400"/>
            <a:ext cx="33766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06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black">
          <a:xfrm>
            <a:off x="50292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Protecting All Americans 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4724400" y="2286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The13th Amendment outlawed slavery</a:t>
            </a: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, freeing thousands of African Americans.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After the Civil War, many Southern states passed “Jim Crow Laws” that limited the rights of African Americans.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2000">
              <a:solidFill>
                <a:srgbClr val="FFFFFF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6149" name="Picture 7" descr="Slav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066800" y="5867400"/>
            <a:ext cx="247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ahoma" pitchFamily="34" charset="0"/>
                <a:hlinkClick r:id="rId3"/>
              </a:rPr>
              <a:t>Civil War Amendments</a:t>
            </a: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2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28600" y="1295400"/>
            <a:ext cx="419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To fix this,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 the 14th Amendment</a:t>
            </a: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defines citizens as anyone born or naturalized in the United States, which included African Americans.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It required all states to grant citizens equal protection</a:t>
            </a: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of the laws</a:t>
            </a: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.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The Fourteenth Amendment also nationalized the Bill of Rights by forbidding state governments from interfering with the rights of citizens. </a:t>
            </a:r>
            <a:endParaRPr lang="en-US" sz="2000">
              <a:solidFill>
                <a:srgbClr val="FFFFFF"/>
              </a:solidFill>
              <a:latin typeface="Tahoma" pitchFamily="34" charset="0"/>
              <a:sym typeface="Symbol" pitchFamily="18" charset="2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black">
          <a:xfrm>
            <a:off x="457200" y="1524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Protecting All Americans </a:t>
            </a:r>
          </a:p>
        </p:txBody>
      </p:sp>
      <p:pic>
        <p:nvPicPr>
          <p:cNvPr id="7173" name="Picture 7" descr="Due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90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07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724400" y="1219200"/>
            <a:ext cx="41910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The 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15th Amendment gave African American men the right to vote</a:t>
            </a: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sym typeface="Symbol" pitchFamily="18" charset="2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It was intended to guarantee suffrage–the right to vote–to African Americans.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sym typeface="Symbol" pitchFamily="18" charset="2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It applied only to men.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black">
          <a:xfrm>
            <a:off x="50292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Protecting All Americans </a:t>
            </a:r>
          </a:p>
        </p:txBody>
      </p:sp>
      <p:pic>
        <p:nvPicPr>
          <p:cNvPr id="8197" name="Picture 7" descr="15th Amend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3821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27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28600" y="1219200"/>
            <a:ext cx="41910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The Constitution did not grant or deny women the right to vote.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sym typeface="Symbol" pitchFamily="18" charset="2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As a result, states made their own decisions.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To fix this, the 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19th  Amendment</a:t>
            </a: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gave women the  right to vote in all elections</a:t>
            </a: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. 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black">
          <a:xfrm>
            <a:off x="4572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Protecting All Americans </a:t>
            </a:r>
          </a:p>
        </p:txBody>
      </p:sp>
      <p:pic>
        <p:nvPicPr>
          <p:cNvPr id="9221" name="Picture 7" descr="19th Amendment St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927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400800" y="5867400"/>
            <a:ext cx="1128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hlinkClick r:id="rId4"/>
              </a:rPr>
              <a:t>Suffrage</a:t>
            </a:r>
            <a:endParaRPr lang="en-US" sz="20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5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724400" y="1981200"/>
            <a:ext cx="41910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Because Washington, D.C., is a district, not a state, its citizens could not vote in national elections.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The 23rd Amendment established the right to vote for Washington, D.C. residents.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black">
          <a:xfrm>
            <a:off x="50292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Protecting All Americans </a:t>
            </a:r>
          </a:p>
        </p:txBody>
      </p:sp>
      <p:pic>
        <p:nvPicPr>
          <p:cNvPr id="10245" name="Picture 2" descr="http://www.solarnavigator.net/geography/geography_images/Washington_DC_Monument_White_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038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83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28600" y="12192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Several Southern states required people to pay poll taxes to vote.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sym typeface="Symbol" pitchFamily="18" charset="2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Because many African Americans and poor whites could not afford to pay, they could not vote.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The 24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  <a:cs typeface="Arial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 Amendment outlawed poll taxes.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black">
          <a:xfrm>
            <a:off x="4572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Protecting All Americans </a:t>
            </a:r>
          </a:p>
        </p:txBody>
      </p:sp>
      <p:pic>
        <p:nvPicPr>
          <p:cNvPr id="11269" name="Picture 2" descr="poll tax recei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0"/>
            <a:ext cx="42767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49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24400" y="12192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The 26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  <a:cs typeface="Arial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 Amendment guaranteed the right to vote to citizens 18 and older.  </a:t>
            </a: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Before this amendment, most states set the minimum voting age at 21.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black">
          <a:xfrm>
            <a:off x="50292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Protecting All Americans </a:t>
            </a:r>
          </a:p>
        </p:txBody>
      </p:sp>
      <p:pic>
        <p:nvPicPr>
          <p:cNvPr id="12293" name="Picture 7" descr="Young Soldier in Viet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3756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42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28600" y="1219200"/>
            <a:ext cx="4191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The 22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nd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 states term limits for the office of the  president.  </a:t>
            </a: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Tahoma" pitchFamily="34" charset="0"/>
                <a:cs typeface="Arial" charset="0"/>
              </a:rPr>
              <a:t>A president can serve a maximum of ten years in office.</a:t>
            </a: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  <a:cs typeface="Arial" charset="0"/>
              </a:rPr>
              <a:t>The 25th Amendment states the order of succession for the office of the president.</a:t>
            </a:r>
          </a:p>
          <a:p>
            <a:pPr marL="344488" indent="-344488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black">
          <a:xfrm>
            <a:off x="457200" y="2286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Tahoma" pitchFamily="34" charset="0"/>
              </a:rPr>
              <a:t>Presidential Succession </a:t>
            </a:r>
          </a:p>
        </p:txBody>
      </p:sp>
      <p:pic>
        <p:nvPicPr>
          <p:cNvPr id="13317" name="Picture 7" descr="Re-Elect F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14400"/>
            <a:ext cx="35480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334000" y="6019800"/>
            <a:ext cx="3154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ahoma" pitchFamily="34" charset="0"/>
                <a:hlinkClick r:id="rId3"/>
              </a:rPr>
              <a:t>The Twenty-fifth Amendment</a:t>
            </a: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8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99_CHAR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60579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5937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Tahoma"/>
              </a:rPr>
              <a:t>Other Amendments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914400" y="1871663"/>
            <a:ext cx="80391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11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Amendment--Places limits on suits against states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12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Amendment-Changes procedure for electing  President and Vice-President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16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Amendment-Gives the authority to levy an income tax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17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Amendment-Establishes the direct election of Senators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pitchFamily="6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pitchFamily="66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5937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latin typeface="Tahoma"/>
              </a:rPr>
              <a:t>Other Amendments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914400" y="1871663"/>
            <a:ext cx="80391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18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Amendment-Prohibition of Alcohol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20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Amendment-Changes the beginning of Presidential and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Congressional terms.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21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Amendment--Repeals Prohibition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27</a:t>
            </a:r>
            <a:r>
              <a:rPr lang="en-US" sz="2000" b="1" baseline="30000">
                <a:solidFill>
                  <a:srgbClr val="FFFF66"/>
                </a:solidFill>
                <a:latin typeface="Tahoma" pitchFamily="34" charset="0"/>
              </a:rPr>
              <a:t>th</a:t>
            </a:r>
            <a:r>
              <a:rPr lang="en-US" sz="2000" b="1">
                <a:solidFill>
                  <a:srgbClr val="FFFF66"/>
                </a:solidFill>
                <a:latin typeface="Tahoma" pitchFamily="34" charset="0"/>
              </a:rPr>
              <a:t> Amendment--Places limits on Congressional pay raises until the beginning of the next term.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000" b="1">
              <a:solidFill>
                <a:srgbClr val="FFFF66"/>
              </a:solidFill>
              <a:latin typeface="Tahoma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5867400"/>
            <a:ext cx="200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  <a:hlinkClick r:id="rId2"/>
              </a:rPr>
              <a:t>Prohibition Begins</a:t>
            </a:r>
            <a:endParaRPr lang="en-US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3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0" y="1447800"/>
            <a:ext cx="3657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801688" indent="-344488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Supreme Court has decided that First Amendment freedoms may be limited to protect safety and security. 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ea typeface="ＭＳ Ｐゴシック" charset="0"/>
              </a:rPr>
              <a:t>Clear and Present Danger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DFBA61"/>
              </a:solidFill>
              <a:sym typeface="Symbo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You may not provoke a riot.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You may not speak or write in a way that leads to criminal activities or efforts to overthrow the government.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r>
              <a:rPr lang="en-US" sz="2000" kern="0" dirty="0">
                <a:solidFill>
                  <a:srgbClr val="FFFFFF"/>
                </a:solidFill>
                <a:latin typeface="Comic Sans MS" pitchFamily="66" charset="0"/>
                <a:ea typeface="ＭＳ Ｐゴシック" charset="0"/>
                <a:cs typeface="Arial" charset="0"/>
              </a:rPr>
              <a:t>What are the Limits to First Amendment Freedoms? </a:t>
            </a:r>
          </a:p>
        </p:txBody>
      </p:sp>
      <p:pic>
        <p:nvPicPr>
          <p:cNvPr id="14341" name="Picture 7" descr="p5riot.jpg - Photo by Jonah Niels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4290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12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0" y="1447800"/>
            <a:ext cx="36576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You should use civil liberties responsibly and not interfere with the rights of others.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You may criticize government officials but not spread lies that harm a person</a:t>
            </a:r>
            <a:r>
              <a:rPr lang="ja-JP" altLang="en-US" sz="2000">
                <a:solidFill>
                  <a:srgbClr val="FFFFFF"/>
                </a:solidFill>
              </a:rPr>
              <a:t>’</a:t>
            </a:r>
            <a:r>
              <a:rPr lang="en-US" sz="2000">
                <a:solidFill>
                  <a:srgbClr val="FFFFFF"/>
                </a:solidFill>
              </a:rPr>
              <a:t>s reputation. </a:t>
            </a: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Doing so is a crime called slander if the lies are spoken and libel if they are printed.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Unlimited freedom is not possible in a society. </a:t>
            </a: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rights of one individual must be balanced against the rights of others and of the community.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black">
          <a:xfrm>
            <a:off x="228600" y="228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r>
              <a:rPr lang="en-US" sz="2000" kern="0" dirty="0">
                <a:solidFill>
                  <a:srgbClr val="FFFFFF"/>
                </a:solidFill>
                <a:latin typeface="Comic Sans MS" pitchFamily="66" charset="0"/>
                <a:ea typeface="ＭＳ Ｐゴシック" charset="0"/>
                <a:cs typeface="Arial" charset="0"/>
              </a:rPr>
              <a:t>What are the Limits to First Amendment Freedoms? </a:t>
            </a:r>
          </a:p>
        </p:txBody>
      </p:sp>
      <p:pic>
        <p:nvPicPr>
          <p:cNvPr id="15365" name="Picture 2" descr="http://tbn0.google.com/images?q=tbn:IXDeFnYTn0IXNM:http://web.mit.edu/thistle/www/cartoons/sland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949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3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533400"/>
            <a:ext cx="3962400" cy="6008688"/>
            <a:chOff x="2256" y="1008"/>
            <a:chExt cx="1872" cy="2845"/>
          </a:xfrm>
        </p:grpSpPr>
        <p:pic>
          <p:nvPicPr>
            <p:cNvPr id="16387" name="Picture 18" descr="P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1008"/>
              <a:ext cx="187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 Box 22"/>
            <p:cNvSpPr txBox="1">
              <a:spLocks noChangeArrowheads="1"/>
            </p:cNvSpPr>
            <p:nvPr/>
          </p:nvSpPr>
          <p:spPr bwMode="auto">
            <a:xfrm>
              <a:off x="2256" y="3732"/>
              <a:ext cx="187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3275" indent="-803275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Arial" charset="0"/>
                  <a:cs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Are school lockers private?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109229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_1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2286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the Rights of the Accused?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0" y="2286000"/>
            <a:ext cx="3657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Fourth, Fifth, Sixth, and Eighth Amendments protect the rights of accused people.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</p:txBody>
      </p:sp>
      <p:pic>
        <p:nvPicPr>
          <p:cNvPr id="17413" name="Picture 8" descr="http://www.wcl.american.edu/org/criminal/images/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51260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2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1219200"/>
            <a:ext cx="36576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Fourth Amendment protects against unreasonable searches and seizures.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If police believe you have committed a crime, they can ask a judge for a search warrant–a court order allowing law enforcement officials to search a suspect</a:t>
            </a:r>
            <a:r>
              <a:rPr lang="ja-JP" altLang="en-US" sz="2000">
                <a:solidFill>
                  <a:srgbClr val="FFFFFF"/>
                </a:solidFill>
              </a:rPr>
              <a:t>’</a:t>
            </a:r>
            <a:r>
              <a:rPr lang="en-US" sz="2000">
                <a:solidFill>
                  <a:srgbClr val="FFFFFF"/>
                </a:solidFill>
              </a:rPr>
              <a:t>s home or business and take evidence.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Search warrants are granted only with good cause.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charset="0"/>
              </a:rPr>
              <a:t>-</a:t>
            </a:r>
            <a:endParaRPr lang="en-US" sz="2000" b="1" i="1" u="sng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0" y="2286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the Rights of the Accused? </a:t>
            </a:r>
          </a:p>
        </p:txBody>
      </p:sp>
      <p:pic>
        <p:nvPicPr>
          <p:cNvPr id="18437" name="Picture 4" descr="http://www.fbi.gov/publications/leb/2005/august2005/august05leb_img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3962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4191000" y="457200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-search warrants</a:t>
            </a: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	-</a:t>
            </a:r>
            <a:r>
              <a:rPr lang="ja-JP" alt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”</a:t>
            </a:r>
            <a:r>
              <a:rPr lang="en-US" b="1" i="1" u="sng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Patriot Act</a:t>
            </a:r>
            <a:r>
              <a:rPr lang="ja-JP" alt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”</a:t>
            </a:r>
            <a:endParaRPr lang="en-US">
              <a:solidFill>
                <a:srgbClr val="FFFFFF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omic Sans MS" charset="0"/>
              <a:ea typeface="ＭＳ Ｐゴシック" charset="0"/>
              <a:cs typeface="Arial" charset="0"/>
            </a:endParaRP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-modern technology</a:t>
            </a:r>
            <a:r>
              <a:rPr lang="ja-JP" alt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’</a:t>
            </a:r>
            <a:r>
              <a:rPr 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s ability</a:t>
            </a:r>
          </a:p>
          <a:p>
            <a:pPr marL="230188" indent="-230188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	</a:t>
            </a:r>
            <a:r>
              <a:rPr lang="ja-JP" alt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“</a:t>
            </a:r>
            <a:r>
              <a:rPr 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big brother</a:t>
            </a:r>
            <a:r>
              <a:rPr lang="ja-JP" altLang="en-US">
                <a:solidFill>
                  <a:srgbClr val="FFFFFF"/>
                </a:solidFill>
                <a:latin typeface="Comic Sans MS" charset="0"/>
                <a:ea typeface="ＭＳ Ｐゴシック" charset="0"/>
                <a:cs typeface="Arial" charset="0"/>
              </a:rPr>
              <a:t>”</a:t>
            </a: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9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ahoma" charset="0"/>
              <a:ea typeface="ＭＳ Ｐゴシック" charset="0"/>
              <a:cs typeface="Arial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0" y="1295400"/>
            <a:ext cx="3657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Fifth Amendment states that no one can be put on trial for a serious federal crime without an indictment–a formal charge by a group of citizens called a grand jury, who review the evidence. </a:t>
            </a:r>
            <a:endParaRPr lang="en-US" sz="2000">
              <a:solidFill>
                <a:srgbClr val="FFFFFF"/>
              </a:solidFill>
              <a:sym typeface="Symbol" charset="0"/>
            </a:endParaRP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An indictment does not mean guilt–it indicates only that the person may have committed a crime. </a:t>
            </a: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The Fifth Amendment also protects against double jeopardy. </a:t>
            </a:r>
          </a:p>
          <a:p>
            <a:pPr defTabSz="91440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Someone tried and judged not guilty may not be put on trial again for the same crime.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228600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latin typeface="Comic Sans MS" charset="0"/>
              </a:rPr>
              <a:t>How does the Constitution Protect the Rights of the Accused? </a:t>
            </a:r>
          </a:p>
        </p:txBody>
      </p:sp>
      <p:pic>
        <p:nvPicPr>
          <p:cNvPr id="19461" name="Picture 2" descr="a typical jury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7386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0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1468</Words>
  <Application>Microsoft Macintosh PowerPoint</Application>
  <PresentationFormat>On-screen Show (4:3)</PresentationFormat>
  <Paragraphs>189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Balance</vt:lpstr>
      <vt:lpstr>Shimmer</vt:lpstr>
      <vt:lpstr>Bell Work, Wed. 2/25</vt:lpstr>
      <vt:lpstr>Bill of Rights…cont. &amp; Other Constitutional Amendments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Constitutional Amendments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Work, Wed. 2/25</dc:title>
  <dc:creator>Amanda Gilchrist</dc:creator>
  <cp:lastModifiedBy>Amanda Gilchrist</cp:lastModifiedBy>
  <cp:revision>2</cp:revision>
  <dcterms:created xsi:type="dcterms:W3CDTF">2015-02-24T15:35:05Z</dcterms:created>
  <dcterms:modified xsi:type="dcterms:W3CDTF">2015-02-24T15:38:27Z</dcterms:modified>
</cp:coreProperties>
</file>