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Wed. 5/13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Where is Shell going to start drilling for oil?</a:t>
            </a:r>
          </a:p>
          <a:p>
            <a:r>
              <a:rPr lang="en-US" sz="3200" dirty="0" smtClean="0"/>
              <a:t>Who created the first Presidential Library?</a:t>
            </a:r>
          </a:p>
          <a:p>
            <a:r>
              <a:rPr lang="en-US" sz="3200" dirty="0" smtClean="0"/>
              <a:t>What technology are firefighters experimenting with?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2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How to Build Good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95023" y="1390813"/>
            <a:ext cx="3445446" cy="4662665"/>
          </a:xfrm>
        </p:spPr>
        <p:txBody>
          <a:bodyPr>
            <a:noAutofit/>
          </a:bodyPr>
          <a:lstStyle/>
          <a:p>
            <a:r>
              <a:rPr lang="en-US" sz="2800" dirty="0" smtClean="0"/>
              <a:t>Always pay bills on time</a:t>
            </a:r>
          </a:p>
          <a:p>
            <a:r>
              <a:rPr lang="en-US" sz="2800" dirty="0" smtClean="0"/>
              <a:t>Consistent savings pattern</a:t>
            </a:r>
          </a:p>
          <a:p>
            <a:r>
              <a:rPr lang="en-US" sz="2800" dirty="0" smtClean="0"/>
              <a:t>Be choosy about your credit cards and loans</a:t>
            </a:r>
          </a:p>
          <a:p>
            <a:r>
              <a:rPr lang="en-US" sz="2800" dirty="0" smtClean="0"/>
              <a:t>Maintain a low balance on one card and pay it off each month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6339" r="6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5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What Hurts Your Credit?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4822" y="1390813"/>
            <a:ext cx="3445446" cy="46626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Making late payments</a:t>
            </a:r>
          </a:p>
          <a:p>
            <a:r>
              <a:rPr lang="en-US" sz="3200" dirty="0" smtClean="0"/>
              <a:t>Bouncing checks</a:t>
            </a:r>
          </a:p>
          <a:p>
            <a:r>
              <a:rPr lang="en-US" sz="3200" dirty="0" smtClean="0"/>
              <a:t>Having a lot of credit cards and loans</a:t>
            </a:r>
          </a:p>
          <a:p>
            <a:r>
              <a:rPr lang="en-US" sz="3200" dirty="0" smtClean="0"/>
              <a:t>Changing credit cards frequently</a:t>
            </a:r>
            <a:endParaRPr lang="en-US" sz="2800" dirty="0" smtClean="0"/>
          </a:p>
          <a:p>
            <a:pPr lvl="1"/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5166" r="5166"/>
          <a:stretch>
            <a:fillRect/>
          </a:stretch>
        </p:blipFill>
        <p:spPr>
          <a:xfrm>
            <a:off x="1095375" y="2119313"/>
            <a:ext cx="3200400" cy="3605212"/>
          </a:xfrm>
        </p:spPr>
      </p:pic>
    </p:spTree>
    <p:extLst>
      <p:ext uri="{BB962C8B-B14F-4D97-AF65-F5344CB8AC3E}">
        <p14:creationId xmlns:p14="http://schemas.microsoft.com/office/powerpoint/2010/main" val="211680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3786" y="1454926"/>
            <a:ext cx="7010762" cy="1828090"/>
          </a:xfrm>
        </p:spPr>
        <p:txBody>
          <a:bodyPr/>
          <a:lstStyle/>
          <a:p>
            <a:r>
              <a:rPr lang="en-US" dirty="0" smtClean="0"/>
              <a:t>Personal Finance Literacy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Savings and Investing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360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Saving</a:t>
            </a:r>
          </a:p>
          <a:p>
            <a:pPr lvl="1"/>
            <a:r>
              <a:rPr lang="en-US" dirty="0" smtClean="0"/>
              <a:t>Short term goals</a:t>
            </a:r>
          </a:p>
          <a:p>
            <a:pPr lvl="1"/>
            <a:r>
              <a:rPr lang="en-US" dirty="0" smtClean="0"/>
              <a:t>Accessible when needed</a:t>
            </a:r>
          </a:p>
          <a:p>
            <a:pPr lvl="1"/>
            <a:r>
              <a:rPr lang="en-US" dirty="0" smtClean="0"/>
              <a:t>Savings accounts</a:t>
            </a:r>
          </a:p>
          <a:p>
            <a:pPr lvl="2"/>
            <a:r>
              <a:rPr lang="en-US" dirty="0" smtClean="0"/>
              <a:t>Low-risk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</a:p>
          <a:p>
            <a:pPr lvl="1"/>
            <a:r>
              <a:rPr lang="en-US" dirty="0" smtClean="0"/>
              <a:t>Long term goals</a:t>
            </a:r>
          </a:p>
          <a:p>
            <a:pPr lvl="1"/>
            <a:r>
              <a:rPr lang="en-US" dirty="0" smtClean="0"/>
              <a:t>Not always accessible</a:t>
            </a:r>
          </a:p>
          <a:p>
            <a:pPr lvl="1"/>
            <a:r>
              <a:rPr lang="en-US" dirty="0" smtClean="0"/>
              <a:t>Higher risk, but higher payoff in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Save and Invest?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Time Value of Money: refers to the relationship among time, money, and rate of interest</a:t>
            </a:r>
          </a:p>
          <a:p>
            <a:r>
              <a:rPr lang="en-US" dirty="0" smtClean="0"/>
              <a:t>Inflation: rise in the cost of goods over time. </a:t>
            </a:r>
          </a:p>
          <a:p>
            <a:pPr lvl="1"/>
            <a:r>
              <a:rPr lang="en-US" dirty="0" smtClean="0"/>
              <a:t>Decreases spending power of each dollar you have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more money you have to save/invest, the more you are likely to earn</a:t>
            </a:r>
          </a:p>
          <a:p>
            <a:r>
              <a:rPr lang="en-US" dirty="0" smtClean="0"/>
              <a:t>Higher rate of interest, more money gained</a:t>
            </a:r>
          </a:p>
          <a:p>
            <a:r>
              <a:rPr lang="en-US" dirty="0" smtClean="0"/>
              <a:t>Sooner you invest, the more money you could 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Save and Invest?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1645" y="2040313"/>
            <a:ext cx="781440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Simple Interest Formula</a:t>
            </a:r>
          </a:p>
          <a:p>
            <a:r>
              <a:rPr lang="en-US" sz="3200" dirty="0" smtClean="0"/>
              <a:t>Interest=Principal x Interest Rate x Time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4045" y="3542107"/>
            <a:ext cx="781440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You put $100 in a savings account that pays 4% interest per year. How much will your $100 grow over the year?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4045" y="4971041"/>
            <a:ext cx="781440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$100 x .04 x 1 year = $4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451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09" y="817582"/>
            <a:ext cx="7602728" cy="1202485"/>
          </a:xfrm>
        </p:spPr>
        <p:txBody>
          <a:bodyPr>
            <a:noAutofit/>
          </a:bodyPr>
          <a:lstStyle/>
          <a:p>
            <a:r>
              <a:rPr lang="en-US" dirty="0" smtClean="0"/>
              <a:t>How much will I earn in 5 years?10 years? 20 years?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40045"/>
            <a:ext cx="91440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Compound Interest Formula</a:t>
            </a:r>
          </a:p>
          <a:p>
            <a:r>
              <a:rPr lang="en-US" sz="2800" dirty="0" smtClean="0"/>
              <a:t>Amount= Principal (1+Interest Rate) </a:t>
            </a:r>
            <a:r>
              <a:rPr lang="en-US" sz="2800" baseline="30000" dirty="0" smtClean="0"/>
              <a:t>Number of years compounded</a:t>
            </a:r>
            <a:endParaRPr lang="en-US" sz="2800" baseline="30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09" y="3706967"/>
            <a:ext cx="7602728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 smtClean="0"/>
          </a:p>
          <a:p>
            <a:r>
              <a:rPr lang="en-US" sz="4000" dirty="0" smtClean="0"/>
              <a:t>OR</a:t>
            </a:r>
          </a:p>
          <a:p>
            <a:r>
              <a:rPr lang="en-US" sz="4000" dirty="0" smtClean="0"/>
              <a:t>A = P(1+i)</a:t>
            </a:r>
            <a:r>
              <a:rPr lang="en-US" sz="4000" baseline="30000" dirty="0" smtClean="0"/>
              <a:t>n</a:t>
            </a:r>
            <a:endParaRPr lang="en-US" sz="4000" baseline="30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8509" y="4979734"/>
            <a:ext cx="7602728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$100(1 + .o4)</a:t>
            </a:r>
            <a:r>
              <a:rPr lang="en-US" baseline="30000" dirty="0" smtClean="0"/>
              <a:t>5</a:t>
            </a:r>
            <a:r>
              <a:rPr lang="en-US" dirty="0" smtClean="0"/>
              <a:t> = $121.67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11836"/>
            <a:ext cx="6965245" cy="1202485"/>
          </a:xfrm>
        </p:spPr>
        <p:txBody>
          <a:bodyPr/>
          <a:lstStyle/>
          <a:p>
            <a:r>
              <a:rPr lang="en-US" dirty="0" smtClean="0"/>
              <a:t>Types of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4906" y="1396026"/>
            <a:ext cx="3563942" cy="4707816"/>
          </a:xfrm>
        </p:spPr>
        <p:txBody>
          <a:bodyPr>
            <a:normAutofit/>
          </a:bodyPr>
          <a:lstStyle/>
          <a:p>
            <a:r>
              <a:rPr lang="en-US" dirty="0" smtClean="0"/>
              <a:t>Risk/Reward trade off: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afer investment, lower return</a:t>
            </a:r>
          </a:p>
          <a:p>
            <a:pPr lvl="1"/>
            <a:r>
              <a:rPr lang="en-US" dirty="0" smtClean="0"/>
              <a:t>High risk investment, higher returns</a:t>
            </a:r>
          </a:p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4498848" y="1396025"/>
            <a:ext cx="3791830" cy="4707816"/>
          </a:xfrm>
        </p:spPr>
        <p:txBody>
          <a:bodyPr>
            <a:normAutofit/>
          </a:bodyPr>
          <a:lstStyle/>
          <a:p>
            <a:r>
              <a:rPr lang="en-US" dirty="0" smtClean="0"/>
              <a:t>Income investments</a:t>
            </a:r>
          </a:p>
          <a:p>
            <a:pPr lvl="1"/>
            <a:r>
              <a:rPr lang="en-US" dirty="0" smtClean="0"/>
              <a:t>You will be paid in cash for owning an account or investment</a:t>
            </a:r>
          </a:p>
          <a:p>
            <a:pPr lvl="1"/>
            <a:r>
              <a:rPr lang="en-US" dirty="0" smtClean="0"/>
              <a:t>Savings account, interest is your income</a:t>
            </a:r>
          </a:p>
          <a:p>
            <a:r>
              <a:rPr lang="en-US" dirty="0" smtClean="0"/>
              <a:t>Growth investments</a:t>
            </a:r>
          </a:p>
          <a:p>
            <a:pPr lvl="1"/>
            <a:r>
              <a:rPr lang="en-US" dirty="0" smtClean="0"/>
              <a:t>Buy and hope it grows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8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Thurs. 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cities does AMTRAK’s Northeast corridor connect?</a:t>
            </a:r>
          </a:p>
          <a:p>
            <a:r>
              <a:rPr lang="en-US" sz="3200" dirty="0" smtClean="0"/>
              <a:t>We haven’t had a category 3 hurricane or above for how many years?</a:t>
            </a:r>
          </a:p>
          <a:p>
            <a:r>
              <a:rPr lang="en-US" sz="3200" dirty="0" smtClean="0"/>
              <a:t>What is polo known as?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47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975" y="1290478"/>
            <a:ext cx="6906384" cy="18280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Personal Finance Literacy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Credit, Saving and Investing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775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What is Credit?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95023" y="1390813"/>
            <a:ext cx="3445446" cy="46626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Credit means someone is willing to loan money (principal) in exchange for your promise to repay it, usually with interest</a:t>
            </a:r>
          </a:p>
          <a:p>
            <a:pPr lvl="1"/>
            <a:r>
              <a:rPr lang="en-US" sz="2400" dirty="0" smtClean="0"/>
              <a:t>Interest: the amount you pay to use someone else’s money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5614" r="5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57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Types of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4822" y="1390813"/>
            <a:ext cx="3445446" cy="4662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Borrow from friends or relatives.</a:t>
            </a:r>
          </a:p>
          <a:p>
            <a:pPr lvl="1"/>
            <a:r>
              <a:rPr lang="en-US" sz="2200" dirty="0" smtClean="0"/>
              <a:t>No interest</a:t>
            </a:r>
          </a:p>
          <a:p>
            <a:r>
              <a:rPr lang="en-US" dirty="0" smtClean="0"/>
              <a:t>Installment loans</a:t>
            </a:r>
          </a:p>
          <a:p>
            <a:pPr lvl="1"/>
            <a:r>
              <a:rPr lang="en-US" dirty="0" smtClean="0"/>
              <a:t>Have terms and monthly payments</a:t>
            </a:r>
          </a:p>
          <a:p>
            <a:r>
              <a:rPr lang="en-US" sz="2400" dirty="0" smtClean="0"/>
              <a:t>Student Loans</a:t>
            </a:r>
          </a:p>
          <a:p>
            <a:pPr lvl="1"/>
            <a:r>
              <a:rPr lang="en-US" dirty="0" smtClean="0"/>
              <a:t>Delayed interest rate</a:t>
            </a:r>
            <a:endParaRPr lang="en-US" sz="2200" dirty="0" smtClean="0"/>
          </a:p>
          <a:p>
            <a:r>
              <a:rPr lang="en-US" dirty="0" smtClean="0"/>
              <a:t>Mortgage Loans</a:t>
            </a:r>
          </a:p>
          <a:p>
            <a:pPr lvl="1"/>
            <a:r>
              <a:rPr lang="en-US" sz="2200" dirty="0" smtClean="0"/>
              <a:t>Buy a home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20373" r="20373"/>
          <a:stretch>
            <a:fillRect/>
          </a:stretch>
        </p:blipFill>
        <p:spPr>
          <a:xfrm>
            <a:off x="1095375" y="2119313"/>
            <a:ext cx="3200400" cy="3605212"/>
          </a:xfrm>
        </p:spPr>
      </p:pic>
    </p:spTree>
    <p:extLst>
      <p:ext uri="{BB962C8B-B14F-4D97-AF65-F5344CB8AC3E}">
        <p14:creationId xmlns:p14="http://schemas.microsoft.com/office/powerpoint/2010/main" val="252142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Percentage Rate (APR)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95023" y="1390813"/>
            <a:ext cx="3445446" cy="46626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feature when comparing credit offers</a:t>
            </a:r>
          </a:p>
          <a:p>
            <a:r>
              <a:rPr lang="en-US" sz="2800" dirty="0" smtClean="0"/>
              <a:t>APR tells you the cost of the loan per year as a percentage of the borrowed amount</a:t>
            </a:r>
          </a:p>
          <a:p>
            <a:endParaRPr lang="en-US" sz="2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24184" r="24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42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Credit: Rewards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4822" y="1529973"/>
            <a:ext cx="3445446" cy="466266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Opportunity to build </a:t>
            </a:r>
            <a:r>
              <a:rPr lang="en-US" sz="2800" dirty="0" smtClean="0"/>
              <a:t>credit</a:t>
            </a:r>
          </a:p>
          <a:p>
            <a:pPr lvl="1"/>
            <a:r>
              <a:rPr lang="en-US" sz="2400" dirty="0" smtClean="0"/>
              <a:t>Using credit RESPONSIBLY</a:t>
            </a:r>
            <a:endParaRPr lang="en-US" sz="2400" dirty="0"/>
          </a:p>
          <a:p>
            <a:r>
              <a:rPr lang="en-US" sz="2800" dirty="0"/>
              <a:t>Quicker </a:t>
            </a:r>
            <a:r>
              <a:rPr lang="en-US" sz="2800" dirty="0" smtClean="0"/>
              <a:t>gratification</a:t>
            </a:r>
          </a:p>
          <a:p>
            <a:pPr lvl="1"/>
            <a:r>
              <a:rPr lang="en-US" sz="2400" dirty="0" smtClean="0"/>
              <a:t>Buy expensive items while you’re paying for them</a:t>
            </a:r>
            <a:endParaRPr lang="en-US" sz="2400" dirty="0"/>
          </a:p>
          <a:p>
            <a:r>
              <a:rPr lang="en-US" sz="2800" dirty="0"/>
              <a:t>Special </a:t>
            </a:r>
            <a:r>
              <a:rPr lang="en-US" sz="2800" dirty="0" smtClean="0"/>
              <a:t>offers</a:t>
            </a:r>
          </a:p>
          <a:p>
            <a:pPr lvl="1"/>
            <a:r>
              <a:rPr lang="en-US" sz="2400" dirty="0" smtClean="0"/>
              <a:t>Buy now pay later, special interest rates</a:t>
            </a:r>
          </a:p>
          <a:p>
            <a:r>
              <a:rPr lang="en-US" sz="2800" dirty="0" smtClean="0"/>
              <a:t> Bonuses</a:t>
            </a:r>
          </a:p>
          <a:p>
            <a:pPr lvl="1"/>
            <a:r>
              <a:rPr lang="en-US" sz="2400" dirty="0" smtClean="0"/>
              <a:t>Points/cash back</a:t>
            </a:r>
            <a:endParaRPr lang="en-US" sz="2400" dirty="0"/>
          </a:p>
          <a:p>
            <a:endParaRPr lang="en-US" sz="2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5022" y="1405323"/>
            <a:ext cx="3519799" cy="4787315"/>
          </a:xfrm>
        </p:spPr>
        <p:txBody>
          <a:bodyPr>
            <a:noAutofit/>
          </a:bodyPr>
          <a:lstStyle/>
          <a:p>
            <a:r>
              <a:rPr lang="en-US" sz="2600" dirty="0" smtClean="0"/>
              <a:t>Convenience</a:t>
            </a:r>
          </a:p>
          <a:p>
            <a:pPr lvl="1"/>
            <a:r>
              <a:rPr lang="en-US" sz="2600" dirty="0" smtClean="0"/>
              <a:t>Rather than carrying large sums of cash</a:t>
            </a:r>
          </a:p>
          <a:p>
            <a:r>
              <a:rPr lang="en-US" sz="2600" dirty="0" smtClean="0"/>
              <a:t>Protection</a:t>
            </a:r>
          </a:p>
          <a:p>
            <a:pPr lvl="1"/>
            <a:r>
              <a:rPr lang="en-US" sz="2600" dirty="0" smtClean="0"/>
              <a:t>Buyer protection, easy refunds</a:t>
            </a:r>
          </a:p>
          <a:p>
            <a:r>
              <a:rPr lang="en-US" sz="2600" dirty="0" smtClean="0"/>
              <a:t>Emergencies</a:t>
            </a:r>
          </a:p>
          <a:p>
            <a:pPr lvl="1"/>
            <a:r>
              <a:rPr lang="en-US" sz="2600" dirty="0" smtClean="0"/>
              <a:t>Pay for emergency expenses quickly</a:t>
            </a:r>
          </a:p>
        </p:txBody>
      </p:sp>
    </p:spTree>
    <p:extLst>
      <p:ext uri="{BB962C8B-B14F-4D97-AF65-F5344CB8AC3E}">
        <p14:creationId xmlns:p14="http://schemas.microsoft.com/office/powerpoint/2010/main" val="251114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Credit: Risks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4822" y="1529973"/>
            <a:ext cx="3445446" cy="4662665"/>
          </a:xfrm>
        </p:spPr>
        <p:txBody>
          <a:bodyPr>
            <a:normAutofit/>
          </a:bodyPr>
          <a:lstStyle/>
          <a:p>
            <a:r>
              <a:rPr lang="en-US" sz="2600" dirty="0"/>
              <a:t>Identity Theft</a:t>
            </a:r>
          </a:p>
          <a:p>
            <a:pPr lvl="1"/>
            <a:r>
              <a:rPr lang="en-US" dirty="0"/>
              <a:t>Someone uses your personal info without your permission</a:t>
            </a:r>
          </a:p>
          <a:p>
            <a:endParaRPr lang="en-US" sz="2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5022" y="1405323"/>
            <a:ext cx="3519799" cy="4787315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Interest</a:t>
            </a:r>
          </a:p>
          <a:p>
            <a:pPr lvl="1"/>
            <a:r>
              <a:rPr lang="en-US" dirty="0" smtClean="0"/>
              <a:t>Paying more for the item</a:t>
            </a:r>
          </a:p>
          <a:p>
            <a:r>
              <a:rPr lang="en-US" sz="2600" dirty="0" smtClean="0"/>
              <a:t>Overspending</a:t>
            </a:r>
          </a:p>
          <a:p>
            <a:pPr lvl="1"/>
            <a:r>
              <a:rPr lang="en-US" dirty="0" smtClean="0"/>
              <a:t>Living beyond your means</a:t>
            </a:r>
          </a:p>
          <a:p>
            <a:r>
              <a:rPr lang="en-US" sz="2600" dirty="0" smtClean="0"/>
              <a:t>Debt</a:t>
            </a:r>
          </a:p>
          <a:p>
            <a:pPr lvl="1"/>
            <a:r>
              <a:rPr lang="en-US" dirty="0" smtClean="0"/>
              <a:t>Entire amount you owe to lenders</a:t>
            </a:r>
          </a:p>
        </p:txBody>
      </p:sp>
    </p:spTree>
    <p:extLst>
      <p:ext uri="{BB962C8B-B14F-4D97-AF65-F5344CB8AC3E}">
        <p14:creationId xmlns:p14="http://schemas.microsoft.com/office/powerpoint/2010/main" val="218870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2706"/>
            <a:ext cx="6965245" cy="1202485"/>
          </a:xfrm>
        </p:spPr>
        <p:txBody>
          <a:bodyPr/>
          <a:lstStyle/>
          <a:p>
            <a:r>
              <a:rPr lang="en-US" dirty="0" smtClean="0"/>
              <a:t>Credit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14822" y="1390813"/>
            <a:ext cx="3445446" cy="46626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Credit report: record of one’s credit history</a:t>
            </a:r>
          </a:p>
          <a:p>
            <a:pPr lvl="1"/>
            <a:r>
              <a:rPr lang="en-US" sz="2400" dirty="0" smtClean="0"/>
              <a:t>Personal financial transactions</a:t>
            </a:r>
          </a:p>
          <a:p>
            <a:r>
              <a:rPr lang="en-US" sz="2800" dirty="0" smtClean="0"/>
              <a:t>Credit score</a:t>
            </a:r>
          </a:p>
          <a:p>
            <a:pPr lvl="1"/>
            <a:r>
              <a:rPr lang="en-US" sz="2400" dirty="0" smtClean="0"/>
              <a:t>Number that reflects credit worthiness</a:t>
            </a:r>
          </a:p>
          <a:p>
            <a:pPr lvl="2"/>
            <a:r>
              <a:rPr lang="en-US" sz="2400" dirty="0" smtClean="0"/>
              <a:t>Changes when your financial situation changes</a:t>
            </a:r>
          </a:p>
          <a:p>
            <a:pPr lvl="1"/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1162" r="11162"/>
          <a:stretch>
            <a:fillRect/>
          </a:stretch>
        </p:blipFill>
        <p:spPr>
          <a:xfrm>
            <a:off x="1095375" y="2119313"/>
            <a:ext cx="3200400" cy="3605212"/>
          </a:xfrm>
        </p:spPr>
      </p:pic>
    </p:spTree>
    <p:extLst>
      <p:ext uri="{BB962C8B-B14F-4D97-AF65-F5344CB8AC3E}">
        <p14:creationId xmlns:p14="http://schemas.microsoft.com/office/powerpoint/2010/main" val="346452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2473</TotalTime>
  <Words>612</Words>
  <Application>Microsoft Macintosh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Bell Work, Wed. 5/13</vt:lpstr>
      <vt:lpstr>Bell Work, Thurs. 5/14</vt:lpstr>
      <vt:lpstr>Personal Finance Literacy</vt:lpstr>
      <vt:lpstr>What is Credit?</vt:lpstr>
      <vt:lpstr>Types of Credit</vt:lpstr>
      <vt:lpstr>Annual Percentage Rate (APR)</vt:lpstr>
      <vt:lpstr>Credit: Rewards</vt:lpstr>
      <vt:lpstr>Credit: Risks</vt:lpstr>
      <vt:lpstr>Credit Reports</vt:lpstr>
      <vt:lpstr>How to Build Good Credit</vt:lpstr>
      <vt:lpstr>What Hurts Your Credit?</vt:lpstr>
      <vt:lpstr>Personal Finance Literacy</vt:lpstr>
      <vt:lpstr>What’s the Difference?</vt:lpstr>
      <vt:lpstr>Why Save and Invest?</vt:lpstr>
      <vt:lpstr>Why Save and Invest?</vt:lpstr>
      <vt:lpstr>How much will I earn in 5 years?10 years? 20 years?</vt:lpstr>
      <vt:lpstr>Types of Investments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Literacy</dc:title>
  <dc:creator>Amanda Gilchrist</dc:creator>
  <cp:lastModifiedBy>Amanda Gilchrist</cp:lastModifiedBy>
  <cp:revision>8</cp:revision>
  <dcterms:created xsi:type="dcterms:W3CDTF">2015-05-12T18:47:24Z</dcterms:created>
  <dcterms:modified xsi:type="dcterms:W3CDTF">2015-05-14T12:00:36Z</dcterms:modified>
</cp:coreProperties>
</file>