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AC67A-C981-3E4A-B70C-EBBEBF96D1B3}" type="datetimeFigureOut">
              <a:rPr lang="en-US" smtClean="0"/>
              <a:t>5/10/15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CCAC2-CF0B-244F-A7A1-D368E8119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Work, Monday 5/11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has the terror threat level been raised to on military bases?</a:t>
            </a:r>
          </a:p>
          <a:p>
            <a:r>
              <a:rPr lang="en-US" sz="3600" dirty="0" smtClean="0"/>
              <a:t>What is VE Day?</a:t>
            </a:r>
          </a:p>
          <a:p>
            <a:r>
              <a:rPr lang="en-US" sz="3600" dirty="0" smtClean="0"/>
              <a:t>Who built the modular robotic vehicle?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747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18439"/>
            <a:ext cx="6965245" cy="1202485"/>
          </a:xfrm>
        </p:spPr>
        <p:txBody>
          <a:bodyPr/>
          <a:lstStyle/>
          <a:p>
            <a:r>
              <a:rPr lang="en-US" dirty="0" smtClean="0"/>
              <a:t>Needs vs. Wants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1838639"/>
            <a:ext cx="3364992" cy="40108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Needs: very basic things we must have to survive</a:t>
            </a:r>
          </a:p>
          <a:p>
            <a:endParaRPr lang="en-US" sz="2800" dirty="0"/>
          </a:p>
          <a:p>
            <a:r>
              <a:rPr lang="en-US" sz="2800" dirty="0" smtClean="0"/>
              <a:t>Examples: Food, shelter, clothes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08714" y="1838639"/>
            <a:ext cx="3846286" cy="4313883"/>
          </a:xfrm>
        </p:spPr>
        <p:txBody>
          <a:bodyPr>
            <a:noAutofit/>
          </a:bodyPr>
          <a:lstStyle/>
          <a:p>
            <a:r>
              <a:rPr lang="en-US" sz="2800" dirty="0" smtClean="0"/>
              <a:t>Wants: things that make life more interesting and fun, but you could live without them if you had to</a:t>
            </a:r>
          </a:p>
          <a:p>
            <a:endParaRPr lang="en-US" sz="2800" dirty="0"/>
          </a:p>
          <a:p>
            <a:r>
              <a:rPr lang="en-US" sz="2800" dirty="0" smtClean="0"/>
              <a:t>Examples: Designer clothes, going out to eat, TV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363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00296"/>
            <a:ext cx="6965245" cy="1202485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5591" y="1617523"/>
            <a:ext cx="3400552" cy="44240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Short term: less than 3 months</a:t>
            </a:r>
          </a:p>
          <a:p>
            <a:endParaRPr lang="en-US" sz="2800" dirty="0" smtClean="0"/>
          </a:p>
          <a:p>
            <a:r>
              <a:rPr lang="en-US" sz="2800" dirty="0" smtClean="0"/>
              <a:t>Intermediate: 3 months to a year</a:t>
            </a:r>
          </a:p>
          <a:p>
            <a:endParaRPr lang="en-US" sz="2800" dirty="0" smtClean="0"/>
          </a:p>
          <a:p>
            <a:r>
              <a:rPr lang="en-US" sz="2800" dirty="0" smtClean="0"/>
              <a:t>Long term: A year or longer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39" y="1635665"/>
            <a:ext cx="3645989" cy="4405906"/>
          </a:xfrm>
        </p:spPr>
        <p:txBody>
          <a:bodyPr>
            <a:noAutofit/>
          </a:bodyPr>
          <a:lstStyle/>
          <a:p>
            <a:r>
              <a:rPr lang="en-US" sz="2800" dirty="0" smtClean="0"/>
              <a:t>Delayed gratification: Giving up something you want now to get something better in the future</a:t>
            </a:r>
          </a:p>
          <a:p>
            <a:endParaRPr lang="en-US" sz="2800" dirty="0" smtClean="0"/>
          </a:p>
          <a:p>
            <a:r>
              <a:rPr lang="en-US" sz="2800" dirty="0" smtClean="0"/>
              <a:t>Instant gratification: buying something as soon as you see it</a:t>
            </a:r>
          </a:p>
          <a:p>
            <a:pPr lvl="1"/>
            <a:r>
              <a:rPr lang="en-US" sz="2600" dirty="0" smtClean="0"/>
              <a:t>Credit card debt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48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5877"/>
            <a:ext cx="6965245" cy="1202485"/>
          </a:xfrm>
        </p:spPr>
        <p:txBody>
          <a:bodyPr/>
          <a:lstStyle/>
          <a:p>
            <a:r>
              <a:rPr lang="en-US" dirty="0" smtClean="0"/>
              <a:t>Step 2: Analyze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7143" y="1524000"/>
            <a:ext cx="3591705" cy="4535714"/>
          </a:xfrm>
        </p:spPr>
        <p:txBody>
          <a:bodyPr/>
          <a:lstStyle/>
          <a:p>
            <a:r>
              <a:rPr lang="en-US" dirty="0" smtClean="0"/>
              <a:t>Find out where your finances currently stand</a:t>
            </a:r>
          </a:p>
          <a:p>
            <a:r>
              <a:rPr lang="en-US" dirty="0" smtClean="0"/>
              <a:t>Measure your cash flow</a:t>
            </a:r>
          </a:p>
          <a:p>
            <a:pPr lvl="1"/>
            <a:r>
              <a:rPr lang="en-US" dirty="0" smtClean="0"/>
              <a:t>How much money you are receiving, spending and saving.</a:t>
            </a:r>
          </a:p>
          <a:p>
            <a:pPr lvl="1"/>
            <a:r>
              <a:rPr lang="en-US" dirty="0" smtClean="0"/>
              <a:t>Income: money received </a:t>
            </a:r>
          </a:p>
          <a:p>
            <a:pPr lvl="1"/>
            <a:r>
              <a:rPr lang="en-US" dirty="0" smtClean="0"/>
              <a:t>Expenditures: money spent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-495" r="1503"/>
          <a:stretch/>
        </p:blipFill>
        <p:spPr>
          <a:xfrm>
            <a:off x="4498848" y="1524000"/>
            <a:ext cx="3810582" cy="4299857"/>
          </a:xfrm>
        </p:spPr>
      </p:pic>
    </p:spTree>
    <p:extLst>
      <p:ext uri="{BB962C8B-B14F-4D97-AF65-F5344CB8AC3E}">
        <p14:creationId xmlns:p14="http://schemas.microsoft.com/office/powerpoint/2010/main" val="166071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Step 3: Make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1" y="1524000"/>
            <a:ext cx="3736848" cy="4535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6 Decision Making Steps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 Identify your goal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Establish your criteria</a:t>
            </a:r>
          </a:p>
          <a:p>
            <a:pPr lvl="1"/>
            <a:r>
              <a:rPr lang="en-US" dirty="0" smtClean="0"/>
              <a:t>Identify your expectations in advance</a:t>
            </a:r>
          </a:p>
          <a:p>
            <a:pPr marL="0" indent="0">
              <a:buNone/>
            </a:pPr>
            <a:r>
              <a:rPr lang="en-US" dirty="0" smtClean="0"/>
              <a:t>3. Examine your options</a:t>
            </a:r>
          </a:p>
          <a:p>
            <a:pPr marL="0" indent="0">
              <a:buNone/>
            </a:pPr>
            <a:r>
              <a:rPr lang="en-US" dirty="0"/>
              <a:t>4. Weigh pros and cons</a:t>
            </a:r>
          </a:p>
          <a:p>
            <a:pPr lvl="1"/>
            <a:r>
              <a:rPr lang="en-US" dirty="0"/>
              <a:t>How do your options meet your criteria?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336143" y="1712791"/>
            <a:ext cx="3724125" cy="4535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 Make your decision</a:t>
            </a:r>
          </a:p>
          <a:p>
            <a:pPr lvl="1"/>
            <a:r>
              <a:rPr lang="en-US" dirty="0" smtClean="0"/>
              <a:t>Which option best meets your criteria</a:t>
            </a:r>
          </a:p>
          <a:p>
            <a:pPr marL="0" indent="0">
              <a:buNone/>
            </a:pPr>
            <a:r>
              <a:rPr lang="en-US" dirty="0" smtClean="0"/>
              <a:t>6. Evaluate results</a:t>
            </a:r>
          </a:p>
          <a:p>
            <a:pPr lvl="1"/>
            <a:r>
              <a:rPr lang="en-US" dirty="0" smtClean="0"/>
              <a:t>Did you make the right choice? Was your choice worth the cost?</a:t>
            </a:r>
          </a:p>
          <a:p>
            <a:r>
              <a:rPr lang="en-US" dirty="0" smtClean="0"/>
              <a:t>Decision making involves a trade-off known as opportunity cost</a:t>
            </a:r>
          </a:p>
        </p:txBody>
      </p:sp>
    </p:spTree>
    <p:extLst>
      <p:ext uri="{BB962C8B-B14F-4D97-AF65-F5344CB8AC3E}">
        <p14:creationId xmlns:p14="http://schemas.microsoft.com/office/powerpoint/2010/main" val="228099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5877"/>
            <a:ext cx="6965245" cy="12024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 4: Create &amp; Implement a Plan</a:t>
            </a:r>
            <a:br>
              <a:rPr lang="en-US" sz="3200" dirty="0" smtClean="0"/>
            </a:br>
            <a:r>
              <a:rPr lang="en-US" sz="3200" dirty="0" smtClean="0"/>
              <a:t>Step 5: Monitor &amp; Modify the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7143" y="2086428"/>
            <a:ext cx="3591705" cy="3973285"/>
          </a:xfrm>
        </p:spPr>
        <p:txBody>
          <a:bodyPr/>
          <a:lstStyle/>
          <a:p>
            <a:r>
              <a:rPr lang="en-US" dirty="0" smtClean="0"/>
              <a:t>Make sure you are staying on track</a:t>
            </a:r>
          </a:p>
          <a:p>
            <a:pPr lvl="1"/>
            <a:r>
              <a:rPr lang="en-US" dirty="0" smtClean="0"/>
              <a:t>Review plans and progress</a:t>
            </a:r>
          </a:p>
          <a:p>
            <a:pPr lvl="1"/>
            <a:r>
              <a:rPr lang="en-US" dirty="0" smtClean="0"/>
              <a:t>Plans are not set in stone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8339" r="8103"/>
          <a:stretch/>
        </p:blipFill>
        <p:spPr>
          <a:xfrm>
            <a:off x="3882571" y="2085975"/>
            <a:ext cx="4426857" cy="3973513"/>
          </a:xfrm>
        </p:spPr>
      </p:pic>
    </p:spTree>
    <p:extLst>
      <p:ext uri="{BB962C8B-B14F-4D97-AF65-F5344CB8AC3E}">
        <p14:creationId xmlns:p14="http://schemas.microsoft.com/office/powerpoint/2010/main" val="228099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Scenarios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Think and write about what types of financial decisions your “family” might need to make given the circumstances on you card. </a:t>
            </a:r>
          </a:p>
          <a:p>
            <a:r>
              <a:rPr lang="en-US" sz="2800" dirty="0" smtClean="0"/>
              <a:t>Identify at least 2 potential unexpected events that might impact financial planning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7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7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Finance Literacy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736622"/>
            <a:ext cx="6622143" cy="1524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 to Financial Planning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56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5023" y="618010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43429" y="1593114"/>
            <a:ext cx="7329713" cy="3603812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US" sz="4400" dirty="0" smtClean="0"/>
              <a:t>Teens get most of their money from part time jobs.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3200" dirty="0" smtClean="0"/>
              <a:t>False. 55% of teens report getting money from parents/guardians; 43% from gifts; 28% from odd jobs; 25% from part time jobs; 21% from allowance; 6% from a full time job; 2% from their own business.</a:t>
            </a:r>
          </a:p>
        </p:txBody>
      </p:sp>
    </p:spTree>
    <p:extLst>
      <p:ext uri="{BB962C8B-B14F-4D97-AF65-F5344CB8AC3E}">
        <p14:creationId xmlns:p14="http://schemas.microsoft.com/office/powerpoint/2010/main" val="194073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1572" y="2119257"/>
            <a:ext cx="7098696" cy="36038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2. </a:t>
            </a:r>
            <a:r>
              <a:rPr lang="en-US" sz="4000" dirty="0" smtClean="0"/>
              <a:t>	Most teens who are 18 or 19 years old have a checking account.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True. 64% of teens 18-19 years old have a checking account.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037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1572" y="2119257"/>
            <a:ext cx="7098696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3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r>
              <a:rPr lang="en-US" sz="4000" dirty="0" smtClean="0"/>
              <a:t>	90% of high school students rely on their parents for information about money.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True.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306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1572" y="2119257"/>
            <a:ext cx="7098696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4</a:t>
            </a:r>
            <a:r>
              <a:rPr lang="en-US" sz="4000" dirty="0" smtClean="0">
                <a:solidFill>
                  <a:srgbClr val="FF0000"/>
                </a:solidFill>
              </a:rPr>
              <a:t>. </a:t>
            </a:r>
            <a:r>
              <a:rPr lang="en-US" sz="4000" dirty="0" smtClean="0"/>
              <a:t>	On average, American teens spend less than $10 billion a year.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False. A recent survey showed that American teen spending exceeded $169 billion in one year.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306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36153"/>
            <a:ext cx="6965245" cy="924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Financial Planning?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1560286"/>
            <a:ext cx="7674429" cy="4553857"/>
          </a:xfrm>
        </p:spPr>
        <p:txBody>
          <a:bodyPr>
            <a:noAutofit/>
          </a:bodyPr>
          <a:lstStyle/>
          <a:p>
            <a:r>
              <a:rPr lang="en-US" sz="2600" u="sng" dirty="0" smtClean="0"/>
              <a:t>Answer the following questions:</a:t>
            </a:r>
          </a:p>
          <a:p>
            <a:r>
              <a:rPr lang="en-US" sz="2600" dirty="0" smtClean="0"/>
              <a:t>1. What is an item you would like to have, but cannot currently afford?</a:t>
            </a:r>
          </a:p>
          <a:p>
            <a:r>
              <a:rPr lang="en-US" sz="2600" dirty="0" smtClean="0"/>
              <a:t>2. Assuming you are starting with no money and you cannot count on anyone else to simply give it to you, how will you go about saving enough for the item?</a:t>
            </a:r>
          </a:p>
          <a:p>
            <a:r>
              <a:rPr lang="en-US" sz="2600" dirty="0" smtClean="0"/>
              <a:t>3. How long do you think it will take you to save enough money to buy the item?</a:t>
            </a:r>
          </a:p>
          <a:p>
            <a:r>
              <a:rPr lang="en-US" sz="2600" dirty="0" smtClean="0"/>
              <a:t>4. What are some other expenses you need to consider while saving up? Will you need to make any sacrifices?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5342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Financial Planning?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81162" y="1831121"/>
            <a:ext cx="3782278" cy="428302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Financial planning</a:t>
            </a:r>
            <a:r>
              <a:rPr lang="en-US" sz="2800" dirty="0" smtClean="0"/>
              <a:t>: a process of setting goals, developing a plan to achieve them and putting the plan into action.</a:t>
            </a:r>
          </a:p>
          <a:p>
            <a:r>
              <a:rPr lang="en-US" sz="2800" dirty="0" smtClean="0"/>
              <a:t>There are 5 steps to create and maintain a financial plan. </a:t>
            </a:r>
            <a:endParaRPr lang="en-US" sz="2800" dirty="0"/>
          </a:p>
        </p:txBody>
      </p:sp>
      <p:pic>
        <p:nvPicPr>
          <p:cNvPr id="7" name="Content Placeholder 6" descr="Screen shot 2015-05-10 at 5.11.47 PM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r="11643"/>
          <a:stretch>
            <a:fillRect/>
          </a:stretch>
        </p:blipFill>
        <p:spPr>
          <a:xfrm>
            <a:off x="4663440" y="2020066"/>
            <a:ext cx="3526972" cy="3973091"/>
          </a:xfrm>
        </p:spPr>
      </p:pic>
    </p:spTree>
    <p:extLst>
      <p:ext uri="{BB962C8B-B14F-4D97-AF65-F5344CB8AC3E}">
        <p14:creationId xmlns:p14="http://schemas.microsoft.com/office/powerpoint/2010/main" val="117895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72868"/>
            <a:ext cx="6965245" cy="1202485"/>
          </a:xfrm>
        </p:spPr>
        <p:txBody>
          <a:bodyPr/>
          <a:lstStyle/>
          <a:p>
            <a:r>
              <a:rPr lang="en-US" dirty="0" smtClean="0"/>
              <a:t>Step 1: Set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45429" y="1886857"/>
            <a:ext cx="3618411" cy="4273097"/>
          </a:xfrm>
        </p:spPr>
        <p:txBody>
          <a:bodyPr/>
          <a:lstStyle/>
          <a:p>
            <a:r>
              <a:rPr lang="en-US" sz="2800" dirty="0"/>
              <a:t>Goal-setting with regards to financial planning involves thinking about needs and </a:t>
            </a:r>
            <a:r>
              <a:rPr lang="en-US" sz="2800" dirty="0" smtClean="0"/>
              <a:t>wants in the short, intermediate, and long-term.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8490" b="8490"/>
          <a:stretch>
            <a:fillRect/>
          </a:stretch>
        </p:blipFill>
        <p:spPr>
          <a:xfrm>
            <a:off x="576327" y="1675352"/>
            <a:ext cx="3669102" cy="4484602"/>
          </a:xfrm>
        </p:spPr>
      </p:pic>
    </p:spTree>
    <p:extLst>
      <p:ext uri="{BB962C8B-B14F-4D97-AF65-F5344CB8AC3E}">
        <p14:creationId xmlns:p14="http://schemas.microsoft.com/office/powerpoint/2010/main" val="3384631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939</TotalTime>
  <Words>584</Words>
  <Application>Microsoft Macintosh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Bell Work, Monday 5/11</vt:lpstr>
      <vt:lpstr>Personal Finance Literacy</vt:lpstr>
      <vt:lpstr>True or False?</vt:lpstr>
      <vt:lpstr>True or False?</vt:lpstr>
      <vt:lpstr>True or False?</vt:lpstr>
      <vt:lpstr>True or False?</vt:lpstr>
      <vt:lpstr>What is Financial Planning?</vt:lpstr>
      <vt:lpstr>What is Financial Planning?</vt:lpstr>
      <vt:lpstr>Step 1: Set Goals</vt:lpstr>
      <vt:lpstr>Needs vs. Wants</vt:lpstr>
      <vt:lpstr>Goals</vt:lpstr>
      <vt:lpstr>Step 2: Analyze Information</vt:lpstr>
      <vt:lpstr>Step 3: Make Decisions</vt:lpstr>
      <vt:lpstr>Step 4: Create &amp; Implement a Plan Step 5: Monitor &amp; Modify the Plan</vt:lpstr>
      <vt:lpstr>Family Scenarios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Finance Literacy</dc:title>
  <dc:creator>Amanda Gilchrist</dc:creator>
  <cp:lastModifiedBy>Amanda Gilchrist</cp:lastModifiedBy>
  <cp:revision>17</cp:revision>
  <cp:lastPrinted>2015-05-10T22:47:24Z</cp:lastPrinted>
  <dcterms:created xsi:type="dcterms:W3CDTF">2015-05-10T20:51:42Z</dcterms:created>
  <dcterms:modified xsi:type="dcterms:W3CDTF">2015-05-11T12:31:22Z</dcterms:modified>
</cp:coreProperties>
</file>