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70" r:id="rId19"/>
    <p:sldId id="273" r:id="rId20"/>
    <p:sldId id="272" r:id="rId21"/>
    <p:sldId id="274" r:id="rId22"/>
    <p:sldId id="280" r:id="rId23"/>
    <p:sldId id="275" r:id="rId24"/>
    <p:sldId id="276" r:id="rId25"/>
    <p:sldId id="27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499A-89DF-A84C-809A-D6E365C1F55F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D930-77ED-2144-8E13-67768276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2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</a:endParaRPr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A90DD2-7D03-224C-A0B0-73D6ED3FCD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9EE2A4-3CBE-E84B-A9CB-13E20370E1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370EC3-C9F1-A243-99D2-A743E104A8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3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838CE0-12AB-4949-88CD-59B7679BBE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9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D43E67-04AE-CA49-90EF-4CF8CCEFA5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11D331-88DB-2B44-AEAD-29B44D3D71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95A37-1B67-0040-8C38-6C3F84DA01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87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AF82F-CDA0-254E-9665-2C58A80B00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5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C4C7C0-8DC8-4E4D-A04B-F5B371C254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5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061405-F886-F240-B486-5433E28326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1D8D2-874E-8246-AFF3-8AB388D522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DC87-154C-9647-8281-61D9E8667E7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B61B-A8F5-3544-9F1B-FFF35D33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976E88E-7BE9-CF41-B473-E7E73D1A26B1}" type="slidenum">
              <a:rPr lang="en-US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</a:endParaRPr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0643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ssfPApe5iQ&amp;feature=related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hyperlink" Target="http://www.nrtw.org/rtws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oogle.com/publicdata?ds=usunemployment&amp;met=unemployment_rate&amp;tdim=true&amp;dl=en&amp;hl=en&amp;q=current+rate+of+unemployment%23ctype=l&amp;strail=false&amp;nselm=h&amp;met_y=unemployment_rate&amp;scale_y=lin&amp;ind_y=false&amp;rdim=state&amp;tdim=true&amp;hl=en&amp;dl=e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Tues. 5/26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What area of the US is experiencing flooding?</a:t>
            </a:r>
          </a:p>
          <a:p>
            <a:r>
              <a:rPr lang="en-US" sz="4000" dirty="0" smtClean="0"/>
              <a:t>2. What was the goal of the PATRIOT Act?</a:t>
            </a:r>
          </a:p>
          <a:p>
            <a:r>
              <a:rPr lang="en-US" sz="4000" dirty="0" smtClean="0"/>
              <a:t>3. What do we believe elephants have the ability to do?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098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latin typeface="Comic Sans MS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I. A Brief History…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524000"/>
            <a:ext cx="457200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A. Nation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Comic Sans MS" charset="0"/>
              </a:rPr>
              <a:t>s Beginnings (1700s)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Laissez-Faire Economics-</a:t>
            </a:r>
            <a:r>
              <a:rPr lang="en-US" sz="2000" dirty="0">
                <a:latin typeface="Comic Sans MS" charset="0"/>
              </a:rPr>
              <a:t>idea that the government will stay out of the interests of people and businesses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-Founding fathers appreciated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Adam Smith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ja-JP" sz="2000" dirty="0">
                <a:solidFill>
                  <a:srgbClr val="FF0000"/>
                </a:solidFill>
                <a:latin typeface="Comic Sans MS" charset="0"/>
              </a:rPr>
              <a:t>s </a:t>
            </a:r>
            <a:r>
              <a:rPr lang="en-US" altLang="ja-JP" sz="2000" i="1" u="sng" dirty="0">
                <a:solidFill>
                  <a:srgbClr val="FF0000"/>
                </a:solidFill>
                <a:latin typeface="Comic Sans MS" charset="0"/>
              </a:rPr>
              <a:t>Wealth of Nations</a:t>
            </a:r>
            <a:r>
              <a:rPr lang="en-US" altLang="ja-JP" sz="2000" dirty="0">
                <a:latin typeface="Comic Sans MS" charset="0"/>
              </a:rPr>
              <a:t> which emphasized as little </a:t>
            </a:r>
            <a:r>
              <a:rPr lang="en-US" altLang="ja-JP" sz="2000" dirty="0" err="1">
                <a:latin typeface="Comic Sans MS" charset="0"/>
              </a:rPr>
              <a:t>gov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Comic Sans MS" charset="0"/>
              </a:rPr>
              <a:t>t involvement as possible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B. Age of Industrialization (mid-late 1800s)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by using certain business techniques a few men became very successful, taking control of entire industries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6764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4724400" y="304800"/>
            <a:ext cx="3352800" cy="1139825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cs typeface="+mj-cs"/>
            </a:endParaRP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</p:txBody>
      </p:sp>
      <p:pic>
        <p:nvPicPr>
          <p:cNvPr id="51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1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9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dirty="0">
                <a:latin typeface="Comic Sans MS" charset="0"/>
                <a:cs typeface="+mn-cs"/>
              </a:rPr>
              <a:t>Regulating Big Business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746125"/>
            <a:ext cx="457200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monopoly</a:t>
            </a:r>
            <a:r>
              <a:rPr lang="en-US" sz="2000" dirty="0">
                <a:latin typeface="Comic Sans MS" charset="0"/>
              </a:rPr>
              <a:t>: business which controls the supply (and eventually prices) of a particular product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merger</a:t>
            </a:r>
            <a:r>
              <a:rPr lang="en-US" sz="2000" dirty="0">
                <a:latin typeface="Comic Sans MS" charset="0"/>
              </a:rPr>
              <a:t>: 2 or more businesses join together to form one business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trust</a:t>
            </a:r>
            <a:r>
              <a:rPr lang="en-US" sz="2000" dirty="0">
                <a:latin typeface="Comic Sans MS" charset="0"/>
              </a:rPr>
              <a:t>: several businesses join together to make decisions as one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-after Progressive </a:t>
            </a:r>
            <a:r>
              <a:rPr lang="en-US" sz="2000" dirty="0" err="1">
                <a:latin typeface="Comic Sans MS" charset="0"/>
              </a:rPr>
              <a:t>Mov’t</a:t>
            </a:r>
            <a:r>
              <a:rPr lang="en-US" sz="2000" dirty="0">
                <a:latin typeface="Comic Sans MS" charset="0"/>
              </a:rPr>
              <a:t> Congress began to pass laws making these activities illegal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</a:rPr>
              <a:t>Sherman Anti-Trust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Act, 1890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	-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Clayton Act, 1914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-big business is now regulated by the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Federal Trade Commission</a:t>
            </a:r>
          </a:p>
        </p:txBody>
      </p:sp>
      <p:pic>
        <p:nvPicPr>
          <p:cNvPr id="6149" name="Picture 8" descr="Monopoly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26765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066800" y="5257800"/>
            <a:ext cx="290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  <a:hlinkClick r:id="rId3"/>
              </a:rPr>
              <a:t>Keeping Competition (FTC)</a:t>
            </a:r>
            <a:endParaRPr lang="en-US" dirty="0">
              <a:cs typeface="+mn-cs"/>
            </a:endParaRPr>
          </a:p>
        </p:txBody>
      </p:sp>
      <p:pic>
        <p:nvPicPr>
          <p:cNvPr id="6151" name="Picture 8" descr="6a00d83458654369e200e554f395e28833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7432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latin typeface="Comic Sans MS" charset="0"/>
                <a:cs typeface="+mn-cs"/>
              </a:rPr>
              <a:t>II. Various Structures in a Market Economy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746125"/>
            <a:ext cx="45720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Monopolies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-a few are allowed because of the high cost of producing, impediments, or copyright issues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-examples: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a. public utilities (water, electric)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b. </a:t>
            </a:r>
            <a:r>
              <a:rPr lang="en-US" sz="2000" dirty="0" smtClean="0">
                <a:latin typeface="Comic Sans MS" charset="0"/>
                <a:cs typeface="+mn-cs"/>
              </a:rPr>
              <a:t>Pfizer</a:t>
            </a: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*their prices are regulated by government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</p:txBody>
      </p:sp>
      <p:pic>
        <p:nvPicPr>
          <p:cNvPr id="7173" name="Picture 8" descr="utilities-726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0005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7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Other Market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B.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oligopoly</a:t>
            </a:r>
            <a:r>
              <a:rPr lang="en-US" dirty="0">
                <a:latin typeface="Tahoma" charset="0"/>
                <a:ea typeface="ＭＳ Ｐゴシック" charset="0"/>
              </a:rPr>
              <a:t>-only a few firms that make up an industry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-each company is interdependent on the other because there are so few competitors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if one drops their price what will the other be forced to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468312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  <a:ea typeface="ＭＳ Ｐゴシック" charset="0"/>
              </a:rPr>
              <a:t>Six movie studios own 87% of industry</a:t>
            </a:r>
          </a:p>
          <a:p>
            <a:pPr eaLnBrk="1" hangingPunct="1"/>
            <a:r>
              <a:rPr lang="en-US" sz="2000" dirty="0">
                <a:latin typeface="Tahoma" charset="0"/>
                <a:ea typeface="ＭＳ Ｐゴシック" charset="0"/>
              </a:rPr>
              <a:t>TV and High Speed Internet 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Disney, CBS, Viacom, Comcast, Hearst Corporation, Time Warner, and News Corporation.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Four wireless providers AT&amp;T Mobility, Verizon Wireless, T-Mobile, Sprint Nextel) control 89% of the cellular telephone service market. 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Healthcare insurance in the United States consists of very few insurance companies</a:t>
            </a: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424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Comic Sans MS" charset="0"/>
                <a:cs typeface="+mn-cs"/>
              </a:rPr>
              <a:t>Labor Unions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593725"/>
            <a:ext cx="4572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</a:t>
            </a:r>
            <a:r>
              <a:rPr lang="en-US" sz="2000" dirty="0" smtClean="0">
                <a:cs typeface="+mn-cs"/>
              </a:rPr>
              <a:t>an organized association of workers, often in a trade or profession, formed to protect and further their rights and interests</a:t>
            </a:r>
            <a:r>
              <a:rPr lang="en-US" sz="2000" dirty="0" smtClean="0">
                <a:cs typeface="+mn-cs"/>
              </a:rPr>
              <a:t>.</a:t>
            </a: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-techniques used: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-collective bargaining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-mediation and arbitration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-Strikes, picketing, sit-downs, slowdowns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-court injunctions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</p:txBody>
      </p:sp>
      <p:pic>
        <p:nvPicPr>
          <p:cNvPr id="2" name="Picture 8" descr="Miners Stri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962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eff96afcfe5ff7a7a9121952d4360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343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5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Gov’t as Mediator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0" y="593725"/>
            <a:ext cx="45720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  <a:cs typeface="+mn-cs"/>
              </a:rPr>
              <a:t>National Labor Relations Board</a:t>
            </a:r>
            <a:r>
              <a:rPr lang="en-US" sz="2000" b="1" i="1" u="sng" dirty="0" smtClean="0">
                <a:latin typeface="Comic Sans MS" charset="0"/>
                <a:cs typeface="+mn-cs"/>
              </a:rPr>
              <a:t>: </a:t>
            </a:r>
            <a:r>
              <a:rPr lang="en-US" sz="2000" dirty="0" smtClean="0">
                <a:cs typeface="+mn-cs"/>
              </a:rPr>
              <a:t>an independent agency charged w/ conducting elections for labor union representation and w/ investigating and remedying unfair labor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-allowed certain union activities and banned others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</a:t>
            </a:r>
            <a:r>
              <a:rPr lang="en-US" sz="2000" b="1" i="1" u="sng" dirty="0" smtClean="0">
                <a:latin typeface="Comic Sans MS" charset="0"/>
                <a:cs typeface="+mn-cs"/>
              </a:rPr>
              <a:t>Taft-Hartley Act, 1947</a:t>
            </a:r>
            <a:r>
              <a:rPr lang="en-US" sz="2000" dirty="0" smtClean="0">
                <a:latin typeface="Comic Sans MS" charset="0"/>
                <a:cs typeface="+mn-cs"/>
              </a:rPr>
              <a:t> put limits on union activities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  <a:cs typeface="+mn-cs"/>
              </a:rPr>
              <a:t>	-several states have passed Right to Work </a:t>
            </a:r>
            <a:r>
              <a:rPr lang="en-US" sz="2000" dirty="0" smtClean="0">
                <a:latin typeface="Comic Sans MS" charset="0"/>
                <a:cs typeface="+mn-cs"/>
              </a:rPr>
              <a:t>Laws- </a:t>
            </a:r>
            <a:r>
              <a:rPr lang="en-US" sz="2000" b="1" dirty="0">
                <a:solidFill>
                  <a:srgbClr val="FFFFFF"/>
                </a:solidFill>
              </a:rPr>
              <a:t>prevent unions from forcing workers to join.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  <a:cs typeface="+mn-cs"/>
            </a:endParaRP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606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1143000" y="4876800"/>
            <a:ext cx="228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Right to Work States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7108" name="Picture 4" descr="P487_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8839200" cy="55435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6849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-304800" y="0"/>
            <a:ext cx="100361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3459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u="sng" dirty="0">
                <a:latin typeface="Comic Sans MS" charset="0"/>
              </a:rPr>
              <a:t>Business Cycle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Comic Sans MS" charset="0"/>
              </a:rPr>
              <a:t>The periodic and cyclical ups and downs of the economy</a:t>
            </a:r>
          </a:p>
        </p:txBody>
      </p:sp>
      <p:pic>
        <p:nvPicPr>
          <p:cNvPr id="4101" name="Picture 7" descr="Business Cy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457200" y="60198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 There are  </a:t>
            </a:r>
            <a:r>
              <a:rPr lang="en-US" dirty="0">
                <a:solidFill>
                  <a:srgbClr val="FF0000"/>
                </a:solidFill>
              </a:rPr>
              <a:t>economic indicators </a:t>
            </a:r>
            <a:r>
              <a:rPr lang="en-US" dirty="0"/>
              <a:t>of how the U.S. is </a:t>
            </a:r>
            <a:r>
              <a:rPr lang="en-US" dirty="0" smtClean="0"/>
              <a:t>doing </a:t>
            </a:r>
            <a:r>
              <a:rPr lang="en-US" dirty="0"/>
              <a:t>(what phase we’re in on the business cycle)</a:t>
            </a:r>
          </a:p>
        </p:txBody>
      </p:sp>
    </p:spTree>
    <p:extLst>
      <p:ext uri="{BB962C8B-B14F-4D97-AF65-F5344CB8AC3E}">
        <p14:creationId xmlns:p14="http://schemas.microsoft.com/office/powerpoint/2010/main" val="195089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>
                <a:latin typeface="Arial" charset="0"/>
              </a:rPr>
              <a:t>Economic Output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9" r="-4239"/>
          <a:stretch>
            <a:fillRect/>
          </a:stretch>
        </p:blipFill>
        <p:spPr>
          <a:xfrm>
            <a:off x="228600" y="1676400"/>
            <a:ext cx="4279900" cy="4800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Gross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Domestic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Product-</a:t>
            </a:r>
            <a:r>
              <a:rPr lang="en-US" sz="2400" dirty="0" smtClean="0">
                <a:latin typeface="Comic Sans MS" charset="0"/>
              </a:rPr>
              <a:t>the </a:t>
            </a:r>
            <a:r>
              <a:rPr lang="en-US" sz="2400" dirty="0">
                <a:latin typeface="Comic Sans MS" charset="0"/>
              </a:rPr>
              <a:t>value of all </a:t>
            </a:r>
            <a:r>
              <a:rPr lang="en-US" sz="2400" i="1" dirty="0" smtClean="0">
                <a:latin typeface="Comic Sans MS" charset="0"/>
              </a:rPr>
              <a:t>final </a:t>
            </a:r>
            <a:r>
              <a:rPr lang="en-US" sz="2400" dirty="0" smtClean="0">
                <a:latin typeface="Comic Sans MS" charset="0"/>
              </a:rPr>
              <a:t>goods </a:t>
            </a:r>
            <a:r>
              <a:rPr lang="en-US" sz="2400" dirty="0">
                <a:latin typeface="Comic Sans MS" charset="0"/>
              </a:rPr>
              <a:t>and services produced in a nation in a given </a:t>
            </a:r>
            <a:r>
              <a:rPr lang="en-US" sz="2400" dirty="0" smtClean="0">
                <a:latin typeface="Comic Sans MS" charset="0"/>
              </a:rPr>
              <a:t>year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1800" dirty="0" smtClean="0">
                <a:latin typeface="Comic Sans MS" charset="0"/>
              </a:rPr>
              <a:t>Final goods: goods sold to their users</a:t>
            </a:r>
            <a:endParaRPr lang="en-US" sz="1800" dirty="0" smtClean="0">
              <a:latin typeface="Comic Sans MS" charset="0"/>
            </a:endParaRPr>
          </a:p>
          <a:p>
            <a:pPr>
              <a:defRPr/>
            </a:pPr>
            <a:r>
              <a:rPr lang="en-US" sz="2400" dirty="0" smtClean="0">
                <a:latin typeface="Comic Sans MS"/>
                <a:cs typeface="Comic Sans MS"/>
              </a:rPr>
              <a:t>Real GDP- converts annual output into constant dollars by taking out inflationary increase in prices</a:t>
            </a:r>
          </a:p>
        </p:txBody>
      </p:sp>
    </p:spTree>
    <p:extLst>
      <p:ext uri="{BB962C8B-B14F-4D97-AF65-F5344CB8AC3E}">
        <p14:creationId xmlns:p14="http://schemas.microsoft.com/office/powerpoint/2010/main" val="305061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>
                <a:latin typeface="Arial" charset="0"/>
              </a:rPr>
              <a:t>Prices of Goods/Services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Comic Sans MS" charset="0"/>
              </a:rPr>
              <a:t>Inflation</a:t>
            </a:r>
            <a:r>
              <a:rPr lang="en-US" sz="2000" dirty="0">
                <a:latin typeface="Comic Sans MS" charset="0"/>
              </a:rPr>
              <a:t>-a general increase in the cost of goods and services</a:t>
            </a:r>
          </a:p>
          <a:p>
            <a:pPr>
              <a:defRPr/>
            </a:pP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</a:rPr>
              <a:t>Consumer 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</a:rPr>
              <a:t>Price Index</a:t>
            </a:r>
            <a:r>
              <a:rPr lang="en-US" sz="2000" b="1" i="1" u="sng" dirty="0" smtClean="0">
                <a:latin typeface="Comic Sans MS" charset="0"/>
              </a:rPr>
              <a:t>-</a:t>
            </a:r>
            <a:r>
              <a:rPr lang="en-US" sz="2000" dirty="0" smtClean="0">
                <a:latin typeface="Comic Sans MS" charset="0"/>
              </a:rPr>
              <a:t>- Survey of many goods and services that are compared to the same goods and services over time to measure the increase or decrease in prices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 smtClean="0">
                <a:latin typeface="Comic Sans MS" charset="0"/>
              </a:rPr>
              <a:t> </a:t>
            </a:r>
            <a:endParaRPr lang="en-US" sz="2000" dirty="0" smtClean="0">
              <a:latin typeface="Comic Sans MS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25908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food co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7713"/>
            <a:ext cx="3948113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7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Businesses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Buss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0178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1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3. </a:t>
            </a:r>
            <a:r>
              <a:rPr lang="en-US" dirty="0">
                <a:latin typeface="Arial" charset="0"/>
              </a:rPr>
              <a:t>Unemployment 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percentage of people in the civilian labor force who are not working, but are looking for jobs.</a:t>
            </a:r>
          </a:p>
          <a:p>
            <a:pPr lvl="1"/>
            <a:r>
              <a:rPr lang="en-US" dirty="0" smtClean="0">
                <a:latin typeface="Arial" charset="0"/>
              </a:rPr>
              <a:t>Civilian labor force: everyone 16 or older that is working or looking for work.</a:t>
            </a:r>
          </a:p>
          <a:p>
            <a:r>
              <a:rPr lang="en-US" dirty="0" smtClean="0">
                <a:latin typeface="Arial" charset="0"/>
              </a:rPr>
              <a:t>Employed: working part time or full time. </a:t>
            </a:r>
            <a:endParaRPr lang="en-US" dirty="0"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00600" y="6324600"/>
            <a:ext cx="337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Current Rate of Unemployment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4. </a:t>
            </a:r>
            <a:r>
              <a:rPr lang="en-US" dirty="0">
                <a:latin typeface="Arial" charset="0"/>
              </a:rPr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Stock Market</a:t>
            </a:r>
          </a:p>
          <a:p>
            <a:pPr lvl="1"/>
            <a:r>
              <a:rPr lang="en-US" dirty="0" smtClean="0">
                <a:latin typeface="Arial" charset="0"/>
              </a:rPr>
              <a:t>Bear Market: prices are down</a:t>
            </a:r>
          </a:p>
          <a:p>
            <a:pPr lvl="1"/>
            <a:r>
              <a:rPr lang="en-US" dirty="0" smtClean="0">
                <a:latin typeface="Arial" charset="0"/>
              </a:rPr>
              <a:t>Bull Market: prices are going up</a:t>
            </a:r>
          </a:p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tandard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of living </a:t>
            </a:r>
            <a:r>
              <a:rPr lang="en-US" dirty="0">
                <a:latin typeface="Arial" charset="0"/>
              </a:rPr>
              <a:t>(leisure time, luxury items being purchased</a:t>
            </a:r>
            <a:r>
              <a:rPr lang="en-US" dirty="0" smtClean="0">
                <a:latin typeface="Arial" charset="0"/>
              </a:rPr>
              <a:t>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Housing Market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Business Starts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8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Business Cycle Phases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0" r="-9720"/>
          <a:stretch>
            <a:fillRect/>
          </a:stretch>
        </p:blipFill>
        <p:spPr>
          <a:xfrm>
            <a:off x="381000" y="1524000"/>
            <a:ext cx="8229600" cy="453072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981200" y="4495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(contraction)</a:t>
            </a:r>
          </a:p>
        </p:txBody>
      </p:sp>
    </p:spTree>
    <p:extLst>
      <p:ext uri="{BB962C8B-B14F-4D97-AF65-F5344CB8AC3E}">
        <p14:creationId xmlns:p14="http://schemas.microsoft.com/office/powerpoint/2010/main" val="166477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  <a:latin typeface="Comic Sans MS" charset="0"/>
              </a:rPr>
              <a:t>A. Expansion Period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441325"/>
            <a:ext cx="4572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latin typeface="Comic Sans MS" charset="0"/>
              </a:rPr>
              <a:t>E</a:t>
            </a:r>
            <a:r>
              <a:rPr lang="en-US" sz="2000" dirty="0" smtClean="0">
                <a:latin typeface="Comic Sans MS" charset="0"/>
              </a:rPr>
              <a:t>conomy </a:t>
            </a:r>
            <a:r>
              <a:rPr lang="en-US" sz="2000" dirty="0">
                <a:latin typeface="Comic Sans MS" charset="0"/>
              </a:rPr>
              <a:t>is </a:t>
            </a:r>
            <a:r>
              <a:rPr lang="en-US" sz="2000" dirty="0" smtClean="0">
                <a:latin typeface="Comic Sans MS" charset="0"/>
              </a:rPr>
              <a:t>growing</a:t>
            </a:r>
          </a:p>
          <a:p>
            <a:pPr marL="857250" lvl="1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Real GDP (production) is growing</a:t>
            </a:r>
          </a:p>
          <a:p>
            <a:pPr marL="857250" lvl="1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Unemployment rate is usually falling</a:t>
            </a:r>
            <a:endParaRPr lang="en-US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</p:txBody>
      </p:sp>
      <p:pic>
        <p:nvPicPr>
          <p:cNvPr id="12293" name="Picture 9" descr="business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7" y="2819400"/>
            <a:ext cx="45717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val 10"/>
          <p:cNvSpPr>
            <a:spLocks noChangeArrowheads="1"/>
          </p:cNvSpPr>
          <p:nvPr/>
        </p:nvSpPr>
        <p:spPr bwMode="auto">
          <a:xfrm>
            <a:off x="7848600" y="4191000"/>
            <a:ext cx="12954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5" name="Picture 12" descr="making_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609600"/>
            <a:ext cx="30289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466" y="2643544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u="sng" dirty="0">
                <a:solidFill>
                  <a:srgbClr val="FF0000"/>
                </a:solidFill>
                <a:latin typeface="Comic Sans MS" charset="0"/>
              </a:rPr>
              <a:t>B. Peak Period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" y="3198337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Highest point of expansion</a:t>
            </a:r>
          </a:p>
          <a:p>
            <a:pPr lvl="1">
              <a:spcBef>
                <a:spcPct val="50000"/>
              </a:spcBef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u="sng" dirty="0">
                <a:solidFill>
                  <a:srgbClr val="FF0000"/>
                </a:solidFill>
                <a:latin typeface="Comic Sans MS" charset="0"/>
              </a:rPr>
              <a:t>C. 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</a:rPr>
              <a:t>Contraction/Recession </a:t>
            </a:r>
            <a:r>
              <a:rPr lang="en-US" sz="2000" b="1" i="1" u="sng" dirty="0">
                <a:solidFill>
                  <a:srgbClr val="FF0000"/>
                </a:solidFill>
                <a:latin typeface="Comic Sans MS" charset="0"/>
              </a:rPr>
              <a:t>Period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593725"/>
            <a:ext cx="457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latin typeface="Comic Sans MS" charset="0"/>
              </a:rPr>
              <a:t>E</a:t>
            </a:r>
            <a:r>
              <a:rPr lang="en-US" sz="2000" dirty="0" smtClean="0">
                <a:latin typeface="Comic Sans MS" charset="0"/>
              </a:rPr>
              <a:t>conomy </a:t>
            </a:r>
            <a:r>
              <a:rPr lang="en-US" sz="2000" dirty="0">
                <a:latin typeface="Comic Sans MS" charset="0"/>
              </a:rPr>
              <a:t>is starting to decline from its peak </a:t>
            </a:r>
            <a:r>
              <a:rPr lang="en-US" sz="2000" dirty="0" smtClean="0">
                <a:latin typeface="Comic Sans MS" charset="0"/>
              </a:rPr>
              <a:t>activity</a:t>
            </a:r>
          </a:p>
          <a:p>
            <a:pPr marL="857250" lvl="1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Real GDP (production) decreases for 6 consecutive months</a:t>
            </a:r>
          </a:p>
          <a:p>
            <a:pPr marL="857250" lvl="1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Unemployment rate usually increases</a:t>
            </a:r>
          </a:p>
          <a:p>
            <a:pPr marL="857250" lvl="1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Comic Sans MS" charset="0"/>
              </a:rPr>
              <a:t>Depression: an extended period of contraction/recession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Comic Sans MS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endParaRPr lang="en-US" sz="2000" dirty="0">
              <a:latin typeface="Comic Sans MS" charset="0"/>
            </a:endParaRPr>
          </a:p>
        </p:txBody>
      </p:sp>
      <p:pic>
        <p:nvPicPr>
          <p:cNvPr id="14342" name="Picture 9" descr="http://www.notesbit.com/download/media/images/economy/recession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828675"/>
            <a:ext cx="3633178" cy="45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4495800" y="152400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omic Sans MS" charset="0"/>
              </a:rPr>
              <a:t>-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67" y="4446600"/>
            <a:ext cx="4309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FF0000"/>
                </a:solidFill>
                <a:latin typeface="Comic Sans MS" charset="0"/>
              </a:rPr>
              <a:t>D. Trough Period</a:t>
            </a:r>
            <a:endParaRPr lang="en-US" sz="2000" b="1" i="1" u="sng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46710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latin typeface="Comic Sans MS" charset="0"/>
              </a:rPr>
              <a:t>E</a:t>
            </a:r>
            <a:r>
              <a:rPr lang="en-US" sz="2000" dirty="0" smtClean="0">
                <a:latin typeface="Comic Sans MS" charset="0"/>
              </a:rPr>
              <a:t>conomy has reached its lowest point of recession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Research what the Real GDP, Inflation Rate, and Unemployment Rates have been for each year between 2015 and 2005.</a:t>
            </a:r>
          </a:p>
          <a:p>
            <a:r>
              <a:rPr lang="en-US" sz="4000" dirty="0" smtClean="0"/>
              <a:t>Make a chart from the data. </a:t>
            </a:r>
          </a:p>
          <a:p>
            <a:r>
              <a:rPr lang="en-US" sz="4000" dirty="0" smtClean="0"/>
              <a:t>Write a </a:t>
            </a:r>
            <a:r>
              <a:rPr lang="en-US" sz="4000" u="sng" dirty="0" smtClean="0"/>
              <a:t>paragraph</a:t>
            </a:r>
            <a:r>
              <a:rPr lang="en-US" sz="4000" dirty="0" smtClean="0"/>
              <a:t> describing the relationship between the 3 economic indicators  during the 10 year period.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47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0050" y="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u="sng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Sole Proprietorships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-business owned by a single person or a married couple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-3/4 of all businesses are sole </a:t>
            </a: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proprietorships</a:t>
            </a: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-Disadvantages: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Unlimited </a:t>
            </a:r>
            <a:r>
              <a:rPr lang="en-US" sz="2000" dirty="0" smtClean="0">
                <a:solidFill>
                  <a:srgbClr val="FF3300"/>
                </a:solidFill>
                <a:latin typeface="Comic Sans MS" charset="0"/>
              </a:rPr>
              <a:t>liability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-</a:t>
            </a:r>
            <a:r>
              <a:rPr lang="en-US" sz="2000" dirty="0">
                <a:solidFill>
                  <a:srgbClr val="FFFFFF"/>
                </a:solidFill>
                <a:cs typeface="Arial" charset="0"/>
              </a:rPr>
              <a:t>the owner is financially responsible for all debts of the business.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3300"/>
              </a:solidFill>
              <a:latin typeface="Comic Sans MS" charset="0"/>
            </a:endParaRPr>
          </a:p>
        </p:txBody>
      </p:sp>
      <p:pic>
        <p:nvPicPr>
          <p:cNvPr id="12295" name="Picture 7" descr="collins-fig04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0" y="1570019"/>
            <a:ext cx="4952939" cy="36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8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38750" y="603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u="sng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Partnerships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0" y="914400"/>
            <a:ext cx="41910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-business owned by two or more people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-Advantages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	-pool resources and </a:t>
            </a:r>
            <a:r>
              <a:rPr lang="en-US" sz="2000" dirty="0" smtClean="0">
                <a:solidFill>
                  <a:srgbClr val="FFFFFF"/>
                </a:solidFill>
                <a:latin typeface="Comic Sans MS" charset="0"/>
              </a:rPr>
              <a:t>capital</a:t>
            </a: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3080" name="Picture 8" descr="Attorney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67200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rtn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3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812800" cy="962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u="sng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Corporations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974725"/>
            <a:ext cx="4572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-business that has a great many owners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-sell </a:t>
            </a:r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stocks </a:t>
            </a: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to investors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-pay 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dividends</a:t>
            </a:r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to shareholders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10250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80060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7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733800"/>
            <a:ext cx="812800" cy="962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Corporations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762000"/>
            <a:ext cx="4572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Limited liability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	-the ability of a corporation to protect its shareholders by placing only the amount of capital they have invested at risk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</a:t>
            </a:r>
            <a:r>
              <a:rPr lang="en-US" sz="2000" b="1" i="1" u="sng" dirty="0">
                <a:solidFill>
                  <a:srgbClr val="FF3300"/>
                </a:solidFill>
                <a:latin typeface="Comic Sans MS" charset="0"/>
              </a:rPr>
              <a:t>Incorporation</a:t>
            </a:r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--legal process of forming a corporation through state government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5133" name="Picture 13" descr="Corporations--adv-disa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9"/>
          <a:stretch>
            <a:fillRect/>
          </a:stretch>
        </p:blipFill>
        <p:spPr bwMode="auto">
          <a:xfrm>
            <a:off x="4800600" y="533400"/>
            <a:ext cx="4038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orporations--adv-disa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1"/>
          <a:stretch>
            <a:fillRect/>
          </a:stretch>
        </p:blipFill>
        <p:spPr bwMode="auto">
          <a:xfrm>
            <a:off x="4800600" y="3505200"/>
            <a:ext cx="40386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05400" y="304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Non-Profit Organizations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0" y="838200"/>
            <a:ext cx="45720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-business that is organized to provide a service and not to make large profits for the owners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omic Sans MS" charset="0"/>
              </a:rPr>
              <a:t>-many are charities or service groups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056"/>
            <a:ext cx="5757333" cy="35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481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213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77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381000"/>
            <a:ext cx="7772400" cy="1828800"/>
          </a:xfrm>
          <a:extLst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Government Involvement in the Economy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447800" y="2590800"/>
            <a:ext cx="6400800" cy="1752600"/>
          </a:xfrm>
          <a:extLst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Business and Labor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4975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5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849</Words>
  <Application>Microsoft Macintosh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Stream</vt:lpstr>
      <vt:lpstr>Bell Work, Tues. 5/26</vt:lpstr>
      <vt:lpstr>Types of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Involvement in the Economy</vt:lpstr>
      <vt:lpstr>PowerPoint Presentation</vt:lpstr>
      <vt:lpstr>PowerPoint Presentation</vt:lpstr>
      <vt:lpstr>PowerPoint Presentation</vt:lpstr>
      <vt:lpstr>Other Market Structures</vt:lpstr>
      <vt:lpstr>PowerPoint Presentation</vt:lpstr>
      <vt:lpstr>PowerPoint Presentation</vt:lpstr>
      <vt:lpstr>PowerPoint Presentation</vt:lpstr>
      <vt:lpstr>PowerPoint Presentation</vt:lpstr>
      <vt:lpstr>1. Economic Output</vt:lpstr>
      <vt:lpstr>2. Prices of Goods/Services</vt:lpstr>
      <vt:lpstr>3. Unemployment Rate</vt:lpstr>
      <vt:lpstr>4. Others</vt:lpstr>
      <vt:lpstr> Business Cycle Phases</vt:lpstr>
      <vt:lpstr>PowerPoint Presentation</vt:lpstr>
      <vt:lpstr>PowerPoint Presentation</vt:lpstr>
      <vt:lpstr>Relationships Between Indicators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Gilchrist</dc:creator>
  <cp:lastModifiedBy>Amanda Gilchrist</cp:lastModifiedBy>
  <cp:revision>13</cp:revision>
  <cp:lastPrinted>2015-05-25T22:34:04Z</cp:lastPrinted>
  <dcterms:created xsi:type="dcterms:W3CDTF">2015-05-25T21:38:17Z</dcterms:created>
  <dcterms:modified xsi:type="dcterms:W3CDTF">2015-05-26T12:10:29Z</dcterms:modified>
</cp:coreProperties>
</file>