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EDA01-EC26-A14F-8E9E-B75EBEE29DA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9B74-880E-8945-BCFE-6FF3C8A0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86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9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2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58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</p:grpSp>
      <p:sp>
        <p:nvSpPr>
          <p:cNvPr id="1025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B77EED-7C4B-EC4D-A457-65F991E9653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3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E33F3-27B7-AF4B-BF81-F158DBACE9C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6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F512C-86AC-F046-9B51-B5895483813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7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9845B-57AF-674D-B717-3168426BD24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396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D9FA7-8C9F-694C-9B6C-B454F7894E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00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8C058-9D36-0B45-B696-3A57E72A6A8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68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8CFA6-DC97-4B47-A6E6-C54C80639FD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17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8B0F9-4E4C-6D48-BF7F-8B8A04C814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3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28144-2C6A-214D-92E7-8924D1914F5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321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B2FF2-0CC7-4F45-B9C5-59BD557F2F7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24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D9C97-D46C-8840-B47C-237814AF47F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6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7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9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0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0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1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18EC-668F-3E45-9EA7-D858D85EEA64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2CED8-90FD-9545-8E51-162F0A2A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8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charset="0"/>
                <a:ea typeface="ＭＳ Ｐゴシック" charset="0"/>
              </a:endParaRPr>
            </a:p>
          </p:txBody>
        </p:sp>
      </p:grpSp>
      <p:sp>
        <p:nvSpPr>
          <p:cNvPr id="923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40C0816-E3D3-9D46-9F66-470B175727B3}" type="slidenum">
              <a:rPr lang="en-US">
                <a:solidFill>
                  <a:srgbClr val="FFFFFF"/>
                </a:solidFill>
                <a:latin typeface="Garamond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80043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7.jpeg"/><Relationship Id="rId3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ww.youtube.com/watch?v=4MGSOcK_M_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bin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Work, Wed. 5/27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How many people have died in India’s heat wave so far?</a:t>
            </a:r>
          </a:p>
          <a:p>
            <a:r>
              <a:rPr lang="en-US" sz="4000" dirty="0" smtClean="0"/>
              <a:t>2. How much have homicide rates in Baltimore increased this year?</a:t>
            </a:r>
          </a:p>
          <a:p>
            <a:r>
              <a:rPr lang="en-US" sz="4000" dirty="0" smtClean="0"/>
              <a:t>3.How much will the world’s largest hotel going to cost to build?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439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50" y="0"/>
            <a:ext cx="4611688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" y="0"/>
            <a:ext cx="44926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Comic Sans MS" charset="0"/>
                <a:ea typeface="ＭＳ Ｐゴシック" charset="0"/>
              </a:rPr>
              <a:t>International Trade: Why Nations Trade</a:t>
            </a:r>
            <a:endParaRPr lang="en-US" sz="2000" dirty="0">
              <a:solidFill>
                <a:srgbClr val="FFFFFF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69925"/>
            <a:ext cx="45720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Exports</a:t>
            </a:r>
            <a:endParaRPr lang="en-US" sz="2000" dirty="0">
              <a:solidFill>
                <a:srgbClr val="FFFFFF"/>
              </a:solidFill>
              <a:latin typeface="Comic Sans MS" charset="0"/>
            </a:endParaRP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Goods </a:t>
            </a:r>
            <a:r>
              <a:rPr lang="en-US" sz="2000" dirty="0">
                <a:solidFill>
                  <a:srgbClr val="FFFFFF"/>
                </a:solidFill>
                <a:latin typeface="Comic Sans MS" charset="0"/>
              </a:rPr>
              <a:t>sent out of the </a:t>
            </a: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nation</a:t>
            </a:r>
            <a:endParaRPr lang="en-US" sz="2000" dirty="0">
              <a:solidFill>
                <a:srgbClr val="FFFFFF"/>
              </a:solidFill>
              <a:latin typeface="Comic Sans MS" charset="0"/>
            </a:endParaRP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Imports</a:t>
            </a:r>
            <a:endParaRPr lang="en-US" sz="2000" dirty="0">
              <a:solidFill>
                <a:srgbClr val="FFFFFF"/>
              </a:solidFill>
              <a:latin typeface="Comic Sans MS" charset="0"/>
            </a:endParaRP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Goods </a:t>
            </a:r>
            <a:r>
              <a:rPr lang="en-US" sz="2000" dirty="0">
                <a:solidFill>
                  <a:srgbClr val="FFFFFF"/>
                </a:solidFill>
                <a:latin typeface="Comic Sans MS" charset="0"/>
              </a:rPr>
              <a:t>brought into the </a:t>
            </a: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nation</a:t>
            </a:r>
          </a:p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en-US" sz="2000" dirty="0" smtClean="0">
                <a:latin typeface="Comic Sans MS" charset="0"/>
              </a:rPr>
              <a:t>Balance </a:t>
            </a:r>
            <a:r>
              <a:rPr lang="en-US" sz="2000" dirty="0">
                <a:latin typeface="Comic Sans MS" charset="0"/>
              </a:rPr>
              <a:t>of </a:t>
            </a:r>
            <a:r>
              <a:rPr lang="en-US" sz="2000" dirty="0" smtClean="0">
                <a:latin typeface="Comic Sans MS" charset="0"/>
              </a:rPr>
              <a:t>Trade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000" dirty="0" smtClean="0">
                <a:latin typeface="Comic Sans MS" charset="0"/>
              </a:rPr>
              <a:t>The difference between the value </a:t>
            </a:r>
            <a:r>
              <a:rPr lang="en-US" sz="2000" dirty="0">
                <a:latin typeface="Comic Sans MS" charset="0"/>
              </a:rPr>
              <a:t>of exports </a:t>
            </a:r>
            <a:r>
              <a:rPr lang="en-US" sz="2000" dirty="0" smtClean="0">
                <a:latin typeface="Comic Sans MS" charset="0"/>
              </a:rPr>
              <a:t>and imports</a:t>
            </a:r>
            <a:endParaRPr lang="en-US" sz="2000" dirty="0">
              <a:latin typeface="Comic Sans MS" charset="0"/>
            </a:endParaRPr>
          </a:p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en-US" sz="2000" dirty="0">
                <a:latin typeface="Comic Sans MS" charset="0"/>
              </a:rPr>
              <a:t>T</a:t>
            </a:r>
            <a:r>
              <a:rPr lang="en-US" sz="2000" dirty="0" smtClean="0">
                <a:latin typeface="Comic Sans MS" charset="0"/>
              </a:rPr>
              <a:t>rade Deficits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000" dirty="0" smtClean="0">
                <a:latin typeface="Comic Sans MS" charset="0"/>
              </a:rPr>
              <a:t>When </a:t>
            </a:r>
            <a:r>
              <a:rPr lang="en-US" sz="2000" dirty="0">
                <a:latin typeface="Comic Sans MS" charset="0"/>
              </a:rPr>
              <a:t>imports exceed </a:t>
            </a:r>
            <a:r>
              <a:rPr lang="en-US" sz="2000" dirty="0" smtClean="0">
                <a:latin typeface="Comic Sans MS" charset="0"/>
              </a:rPr>
              <a:t>exports</a:t>
            </a:r>
          </a:p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en-US" sz="2000" dirty="0" smtClean="0">
                <a:latin typeface="Comic Sans MS" charset="0"/>
              </a:rPr>
              <a:t>Trade Surplus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000" dirty="0" smtClean="0">
                <a:latin typeface="Comic Sans MS" charset="0"/>
              </a:rPr>
              <a:t>Exports exceed imports</a:t>
            </a:r>
            <a:endParaRPr lang="en-US" sz="2000" dirty="0">
              <a:latin typeface="Comic Sans MS" charset="0"/>
            </a:endParaRPr>
          </a:p>
          <a:p>
            <a:pPr marL="228600" lvl="1" defTabSz="914400" fontAlgn="base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  <a:latin typeface="Comic Sans MS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783138" y="12700"/>
            <a:ext cx="4611688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783138" y="94932"/>
            <a:ext cx="4570412" cy="747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Comic Sans MS" charset="0"/>
              </a:rPr>
              <a:t>1. Solve problem of scarcity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Comic Sans MS" charset="0"/>
              </a:rPr>
              <a:t>2. Comparative Advantage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Comic Sans MS" charset="0"/>
              </a:rPr>
              <a:t>The ability of a country to produce a good at a lower cost than another country can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Comic Sans MS" charset="0"/>
              </a:rPr>
              <a:t>Specialization 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3. To </a:t>
            </a:r>
            <a:r>
              <a:rPr lang="en-US" sz="2000" dirty="0">
                <a:solidFill>
                  <a:srgbClr val="FFFFFF"/>
                </a:solidFill>
                <a:latin typeface="Comic Sans MS" charset="0"/>
              </a:rPr>
              <a:t>create jobs</a:t>
            </a:r>
          </a:p>
          <a:p>
            <a:pPr marL="0" indent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Comic Sans MS" charset="0"/>
              </a:rPr>
              <a:t>Barriers to International Trade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Tariffs</a:t>
            </a:r>
            <a:endParaRPr lang="en-US" sz="2000" dirty="0">
              <a:solidFill>
                <a:srgbClr val="FFFFFF"/>
              </a:solidFill>
              <a:latin typeface="Comic Sans MS" charset="0"/>
            </a:endParaRP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A </a:t>
            </a:r>
            <a:r>
              <a:rPr lang="en-US" sz="2000" dirty="0">
                <a:solidFill>
                  <a:srgbClr val="FFFFFF"/>
                </a:solidFill>
                <a:latin typeface="Comic Sans MS" charset="0"/>
              </a:rPr>
              <a:t>tax on goods brought into a </a:t>
            </a: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nation (imports)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Promotes buying domestic (US)made goods</a:t>
            </a:r>
            <a:endParaRPr lang="en-US" sz="2000" dirty="0">
              <a:solidFill>
                <a:srgbClr val="FFFFFF"/>
              </a:solidFill>
              <a:latin typeface="Comic Sans MS" charset="0"/>
            </a:endParaRP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Quotas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Limits on the amount of foreign goods imported</a:t>
            </a:r>
            <a:endParaRPr lang="en-US" sz="2000" dirty="0">
              <a:solidFill>
                <a:srgbClr val="FFFFFF"/>
              </a:solidFill>
              <a:latin typeface="Comic Sans MS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  <a:latin typeface="Comic Sans MS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0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50" y="0"/>
            <a:ext cx="4611688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" y="0"/>
            <a:ext cx="4492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Comic Sans MS" charset="0"/>
                <a:ea typeface="ＭＳ Ｐゴシック" charset="0"/>
              </a:rPr>
              <a:t>Regional Trade Agreements</a:t>
            </a:r>
            <a:endParaRPr lang="en-US" sz="2000" dirty="0">
              <a:solidFill>
                <a:srgbClr val="FFFFFF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69925"/>
            <a:ext cx="4572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European Union (EU)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/>
              <a:t>An economic and political union established in 1993 by members of the European </a:t>
            </a:r>
            <a:r>
              <a:rPr lang="en-US" sz="2000" dirty="0" smtClean="0"/>
              <a:t>Community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No trade barriers between the 15 member nations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North American Free Trade Agreement (NAFTA) 1994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/>
              <a:t>An agreement between the United States, Canada, and Mexico to establish free trade. </a:t>
            </a:r>
            <a:endParaRPr lang="en-US" sz="2000" dirty="0" smtClean="0"/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World Trade Organization (WTO)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/>
              <a:t>An international organization </a:t>
            </a:r>
            <a:r>
              <a:rPr lang="en-US" sz="2000" dirty="0" smtClean="0"/>
              <a:t>that monitors </a:t>
            </a:r>
            <a:r>
              <a:rPr lang="en-US" sz="2000" dirty="0"/>
              <a:t>and enforces rules governing global trade </a:t>
            </a:r>
            <a:endParaRPr lang="en-US" sz="2000" dirty="0">
              <a:solidFill>
                <a:srgbClr val="FFFFFF"/>
              </a:solidFill>
              <a:latin typeface="Comic Sans MS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783138" y="12700"/>
            <a:ext cx="4611688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783138" y="822325"/>
            <a:ext cx="45704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  <a:latin typeface="Comic Sans MS" charset="0"/>
            </a:endParaRPr>
          </a:p>
        </p:txBody>
      </p:sp>
      <p:pic>
        <p:nvPicPr>
          <p:cNvPr id="8" name="Picture 5" descr="nafta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364" y="2838450"/>
            <a:ext cx="3810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j02220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400110"/>
            <a:ext cx="178117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50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50" y="0"/>
            <a:ext cx="4611688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" y="0"/>
            <a:ext cx="4492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  <a:ea typeface="ＭＳ Ｐゴシック" charset="0"/>
              </a:rPr>
              <a:t>The United Nations (UN)</a:t>
            </a:r>
            <a:endParaRPr lang="en-US" sz="2000" dirty="0">
              <a:solidFill>
                <a:srgbClr val="FFFFFF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69925"/>
            <a:ext cx="457200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Created in 1944 to respond to  global problems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General Assembly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Security Council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International Court of Justice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Secretariat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Economics and Social Council</a:t>
            </a:r>
            <a:endParaRPr lang="en-US" sz="2000" dirty="0">
              <a:solidFill>
                <a:srgbClr val="FFFFFF"/>
              </a:solidFill>
              <a:latin typeface="Comic Sans MS" charset="0"/>
            </a:endParaRP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endParaRPr lang="en-US" sz="2000" dirty="0">
              <a:solidFill>
                <a:srgbClr val="FFFFFF"/>
              </a:solidFill>
              <a:latin typeface="Comic Sans MS" charset="0"/>
            </a:endParaRPr>
          </a:p>
          <a:p>
            <a:pPr marL="0" indent="0" defTabSz="914400" fontAlgn="base">
              <a:spcBef>
                <a:spcPct val="50000"/>
              </a:spcBef>
              <a:spcAft>
                <a:spcPct val="0"/>
              </a:spcAft>
            </a:pPr>
            <a:endParaRPr lang="en-US" sz="2000" dirty="0" smtClean="0">
              <a:solidFill>
                <a:srgbClr val="FFFFFF"/>
              </a:solidFill>
              <a:latin typeface="Comic Sans MS" charset="0"/>
            </a:endParaRP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Humanitarian Aid: food programs, military aid, UNICEF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World Health: WHO, Vaccines, Research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Environment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  <a:latin typeface="Comic Sans MS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783138" y="12700"/>
            <a:ext cx="4611688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783138" y="200055"/>
            <a:ext cx="45704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Globalization</a:t>
            </a:r>
            <a:endParaRPr lang="en-US" sz="2000" dirty="0">
              <a:solidFill>
                <a:srgbClr val="FFFFFF"/>
              </a:solidFill>
              <a:latin typeface="Comic Sans MS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822826" y="600165"/>
            <a:ext cx="4572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omic Sans MS" charset="0"/>
              </a:rPr>
              <a:t>Individuals and nations working internationally across barriers o distance, culture and technology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/>
              <a:t>North Carolina</a:t>
            </a:r>
            <a:r>
              <a:rPr lang="ja-JP" altLang="en-US" sz="2000" dirty="0"/>
              <a:t>’</a:t>
            </a:r>
            <a:r>
              <a:rPr lang="en-US" sz="2000" dirty="0"/>
              <a:t>s furniture and textile industries have been affected by globalization</a:t>
            </a:r>
            <a:r>
              <a:rPr lang="en-US" sz="2000" dirty="0" smtClean="0"/>
              <a:t>.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Many factories in North Carolina have </a:t>
            </a:r>
            <a:r>
              <a:rPr lang="en-US" sz="2000" dirty="0" smtClean="0"/>
              <a:t>closed</a:t>
            </a:r>
          </a:p>
          <a:p>
            <a:pPr marL="342900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>
                <a:latin typeface="Franklin Gothic Book" charset="0"/>
                <a:ea typeface="MS PGothic" charset="0"/>
              </a:rPr>
              <a:t>Over the past 20 years, North Carolina has transitioned from a traditional economy based on tobacco, furniture and textiles—to a global economy that is driven by knowledge-based enterprises</a:t>
            </a:r>
            <a:r>
              <a:rPr lang="en-US" sz="2000" dirty="0" smtClean="0">
                <a:latin typeface="Franklin Gothic Book" charset="0"/>
                <a:ea typeface="MS PGothic" charset="0"/>
              </a:rPr>
              <a:t>.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latin typeface="Franklin Gothic Book" charset="0"/>
                <a:ea typeface="MS PGothic" charset="0"/>
              </a:rPr>
              <a:t>Why? </a:t>
            </a: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>
                <a:latin typeface="Franklin Gothic Book" charset="0"/>
                <a:ea typeface="MS PGothic" charset="0"/>
                <a:hlinkClick r:id="rId2"/>
              </a:rPr>
              <a:t>Research Triangle Park</a:t>
            </a:r>
            <a:endParaRPr lang="en-US" sz="2000" dirty="0">
              <a:latin typeface="Franklin Gothic Book" charset="0"/>
              <a:ea typeface="MS PGothic" charset="0"/>
            </a:endParaRPr>
          </a:p>
          <a:p>
            <a:pPr marL="571500" lvl="1" indent="-342900" defTabSz="914400" fontAlgn="base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4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The Federal Reserve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3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50" y="0"/>
            <a:ext cx="4611688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" y="0"/>
            <a:ext cx="61985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dirty="0" smtClean="0">
                <a:latin typeface="Comic Sans MS" charset="0"/>
              </a:rPr>
              <a:t>The Federal Reserve System: Aka “The Fed”</a:t>
            </a:r>
            <a:endParaRPr lang="en-US" sz="2000" dirty="0">
              <a:latin typeface="Comic Sans MS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487026"/>
            <a:ext cx="45720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dirty="0" smtClean="0">
                <a:latin typeface="Comic Sans MS" charset="0"/>
              </a:rPr>
              <a:t>Central bank of the US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A bankers bank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Membership includes thousands of bank in the US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All federally chartered commercial banks are required to join</a:t>
            </a:r>
          </a:p>
        </p:txBody>
      </p:sp>
      <p:pic>
        <p:nvPicPr>
          <p:cNvPr id="6" name="Picture 10" descr="http://www.fotosearch.com/bthumb/EYW/EYW114/e0085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920" y="1497670"/>
            <a:ext cx="4348080" cy="288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63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50" y="0"/>
            <a:ext cx="5061214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" y="0"/>
            <a:ext cx="449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dirty="0" smtClean="0">
                <a:latin typeface="Comic Sans MS" charset="0"/>
              </a:rPr>
              <a:t>The Federal Reserve System</a:t>
            </a:r>
            <a:endParaRPr lang="en-US" sz="2000" dirty="0">
              <a:latin typeface="Comic Sans MS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69925"/>
            <a:ext cx="5080263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Run by a Board of Governors appointed by the President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President chooses one Chairman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Operates independently of the President and Congress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Has several advisory councils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Federal Open Market Committee (FOMC)</a:t>
            </a:r>
          </a:p>
          <a:p>
            <a:pPr marL="1028700" lvl="2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Manipulates the money supply</a:t>
            </a:r>
            <a:endParaRPr lang="en-US" sz="2400" dirty="0">
              <a:latin typeface="Comic Sans MS" charset="0"/>
            </a:endParaRPr>
          </a:p>
        </p:txBody>
      </p:sp>
      <p:pic>
        <p:nvPicPr>
          <p:cNvPr id="6" name="Picture 9" descr="http://www.fotosearch.com/bthumb/PSC/PSC023/31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407" y="1792728"/>
            <a:ext cx="35544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49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50" y="0"/>
            <a:ext cx="5269732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" y="0"/>
            <a:ext cx="449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dirty="0" smtClean="0">
                <a:latin typeface="Comic Sans MS" charset="0"/>
              </a:rPr>
              <a:t>Functions of the Fed</a:t>
            </a:r>
            <a:endParaRPr lang="en-US" sz="2000" dirty="0">
              <a:latin typeface="Comic Sans MS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69925"/>
            <a:ext cx="5288782" cy="581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Banking Regulations &amp; Consumer Credit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Acts as the government’s bank</a:t>
            </a:r>
          </a:p>
          <a:p>
            <a:pPr marL="1028700" lvl="2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Holds </a:t>
            </a:r>
            <a:r>
              <a:rPr lang="en-US" sz="2400" dirty="0" err="1" smtClean="0">
                <a:latin typeface="Comic Sans MS" charset="0"/>
              </a:rPr>
              <a:t>govt’s</a:t>
            </a:r>
            <a:r>
              <a:rPr lang="en-US" sz="2400" dirty="0" smtClean="0">
                <a:latin typeface="Comic Sans MS" charset="0"/>
              </a:rPr>
              <a:t> revenues</a:t>
            </a:r>
          </a:p>
          <a:p>
            <a:pPr marL="1028700" lvl="2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Sells </a:t>
            </a:r>
            <a:r>
              <a:rPr lang="en-US" sz="2400" dirty="0" err="1" smtClean="0">
                <a:latin typeface="Comic Sans MS" charset="0"/>
              </a:rPr>
              <a:t>govt</a:t>
            </a:r>
            <a:r>
              <a:rPr lang="en-US" sz="2400" dirty="0" smtClean="0">
                <a:latin typeface="Comic Sans MS" charset="0"/>
              </a:rPr>
              <a:t> bonds</a:t>
            </a:r>
          </a:p>
          <a:p>
            <a:pPr marL="1028700" lvl="2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Issues currency</a:t>
            </a:r>
          </a:p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Conducting monetary policy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Controlling the supply of money and the cost of borrowing money (credit) according to the needs of the economy</a:t>
            </a:r>
          </a:p>
          <a:p>
            <a:pPr marL="228600" lvl="1">
              <a:spcBef>
                <a:spcPct val="50000"/>
              </a:spcBef>
            </a:pPr>
            <a:endParaRPr lang="en-US" sz="2400" dirty="0">
              <a:latin typeface="Comic Sans MS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288782" y="609600"/>
            <a:ext cx="3810000" cy="5778500"/>
            <a:chOff x="2201" y="918"/>
            <a:chExt cx="1975" cy="3004"/>
          </a:xfrm>
        </p:grpSpPr>
        <p:pic>
          <p:nvPicPr>
            <p:cNvPr id="7" name="Picture 5" descr="P5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1" y="918"/>
              <a:ext cx="1941" cy="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208" y="3702"/>
              <a:ext cx="196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</a:pPr>
              <a:r>
                <a:rPr lang="en-US" sz="1200" b="1" i="1">
                  <a:solidFill>
                    <a:schemeClr val="bg1"/>
                  </a:solidFill>
                </a:rPr>
                <a:t>The decisions of the Federal Reserve Board affect the nation</a:t>
              </a:r>
              <a:r>
                <a:rPr lang="ja-JP" altLang="en-US" sz="1200" b="1" i="1">
                  <a:solidFill>
                    <a:schemeClr val="bg1"/>
                  </a:solidFill>
                </a:rPr>
                <a:t>’</a:t>
              </a:r>
              <a:r>
                <a:rPr lang="en-US" sz="1200" b="1" i="1">
                  <a:solidFill>
                    <a:schemeClr val="bg1"/>
                  </a:solidFill>
                </a:rPr>
                <a:t>s money supply.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484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KB_52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49" y="0"/>
            <a:ext cx="5478251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" y="0"/>
            <a:ext cx="449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dirty="0" smtClean="0">
                <a:latin typeface="Comic Sans MS" charset="0"/>
              </a:rPr>
              <a:t>Conducting Monetary Policy</a:t>
            </a:r>
            <a:endParaRPr lang="en-US" sz="2000" dirty="0">
              <a:latin typeface="Comic Sans MS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8738" y="383077"/>
            <a:ext cx="5438562" cy="840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Interest rate: the rate at which people/businesses must pay to borrow $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Fed changes interest rates by changing money supply</a:t>
            </a:r>
          </a:p>
          <a:p>
            <a:pPr marL="1485900" lvl="3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Lower IR=expand $ supply; Raise IR=contract $ supply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Manipulate Discount </a:t>
            </a:r>
            <a:r>
              <a:rPr lang="en-US" sz="2400" dirty="0" err="1" smtClean="0">
                <a:latin typeface="Comic Sans MS" charset="0"/>
              </a:rPr>
              <a:t>Rate:The</a:t>
            </a:r>
            <a:r>
              <a:rPr lang="en-US" sz="2400" dirty="0" smtClean="0">
                <a:latin typeface="Comic Sans MS" charset="0"/>
              </a:rPr>
              <a:t> rate the Fed charges member banks for loans</a:t>
            </a:r>
          </a:p>
          <a:p>
            <a:pPr marL="1028700" lvl="2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To stimulate economy: lower the discount rate</a:t>
            </a:r>
          </a:p>
          <a:p>
            <a:pPr marL="1028700" lvl="2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To slow the economy: raise the discount rate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endParaRPr lang="en-US" sz="2400" dirty="0" smtClean="0">
              <a:latin typeface="Comic Sans MS" charset="0"/>
            </a:endParaRP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endParaRPr lang="en-US" sz="2400" dirty="0" smtClean="0">
              <a:latin typeface="Comic Sans MS" charset="0"/>
            </a:endParaRPr>
          </a:p>
          <a:p>
            <a:pPr marL="228600" lvl="1">
              <a:spcBef>
                <a:spcPct val="50000"/>
              </a:spcBef>
            </a:pPr>
            <a:endParaRPr lang="en-US" sz="2400" dirty="0">
              <a:latin typeface="Comic Sans MS" charset="0"/>
            </a:endParaRPr>
          </a:p>
        </p:txBody>
      </p:sp>
      <p:pic>
        <p:nvPicPr>
          <p:cNvPr id="7" name="Picture 8" descr="C:\Users\Karen\AppData\Local\Microsoft\Windows\Temporary Internet Files\Content.IE5\6N3J07V1\MPj0387703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300" y="1735485"/>
            <a:ext cx="3657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52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532_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40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49" y="0"/>
            <a:ext cx="5440337" cy="684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" y="0"/>
            <a:ext cx="449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dirty="0" smtClean="0">
                <a:latin typeface="Comic Sans MS" charset="0"/>
              </a:rPr>
              <a:t>Conducting Monetary Policy</a:t>
            </a:r>
            <a:endParaRPr lang="en-US" sz="2000" dirty="0">
              <a:latin typeface="Comic Sans MS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050" y="420993"/>
            <a:ext cx="5440336" cy="766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Manipulate the Reserve Requirement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Raise: Banks leave more $ with the Fed, less $ to lend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Lower: Banks have more $ to lend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Open Market Operations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smtClean="0">
                <a:latin typeface="Comic Sans MS" charset="0"/>
              </a:rPr>
              <a:t>The purchase or sale of US </a:t>
            </a:r>
            <a:r>
              <a:rPr lang="en-US" sz="2400" dirty="0" err="1" smtClean="0">
                <a:latin typeface="Comic Sans MS" charset="0"/>
              </a:rPr>
              <a:t>govt</a:t>
            </a:r>
            <a:r>
              <a:rPr lang="en-US" sz="2400" dirty="0" smtClean="0">
                <a:latin typeface="Comic Sans MS" charset="0"/>
              </a:rPr>
              <a:t> bonds &amp; Treasury bills by the Fed to banks</a:t>
            </a:r>
          </a:p>
          <a:p>
            <a:pPr marL="1028700" lvl="2" indent="-342900">
              <a:spcBef>
                <a:spcPct val="50000"/>
              </a:spcBef>
              <a:buFont typeface="Arial"/>
              <a:buChar char="•"/>
            </a:pPr>
            <a:r>
              <a:rPr lang="en-US" sz="2400" dirty="0" err="1" smtClean="0">
                <a:latin typeface="Comic Sans MS" charset="0"/>
              </a:rPr>
              <a:t>Govt</a:t>
            </a:r>
            <a:r>
              <a:rPr lang="en-US" sz="2400" dirty="0" smtClean="0">
                <a:latin typeface="Comic Sans MS" charset="0"/>
              </a:rPr>
              <a:t> buys bonds back from consumers (lower interest rates); </a:t>
            </a:r>
            <a:r>
              <a:rPr lang="en-US" sz="2400" dirty="0" err="1" smtClean="0">
                <a:latin typeface="Comic Sans MS" charset="0"/>
              </a:rPr>
              <a:t>Govt</a:t>
            </a:r>
            <a:r>
              <a:rPr lang="en-US" sz="2400" dirty="0" smtClean="0">
                <a:latin typeface="Comic Sans MS" charset="0"/>
              </a:rPr>
              <a:t> sells bonds to consumers (raise interest rates)</a:t>
            </a:r>
          </a:p>
          <a:p>
            <a:pPr marL="571500" lvl="1" indent="-342900">
              <a:spcBef>
                <a:spcPct val="50000"/>
              </a:spcBef>
              <a:buFont typeface="Arial"/>
              <a:buChar char="•"/>
            </a:pPr>
            <a:endParaRPr lang="en-US" sz="2400" dirty="0" smtClean="0">
              <a:latin typeface="Comic Sans MS" charset="0"/>
            </a:endParaRPr>
          </a:p>
          <a:p>
            <a:pPr marL="228600" lvl="1">
              <a:spcBef>
                <a:spcPct val="50000"/>
              </a:spcBef>
            </a:pPr>
            <a:endParaRPr lang="en-US" sz="2400" dirty="0">
              <a:latin typeface="Comic Sans MS" charset="0"/>
            </a:endParaRPr>
          </a:p>
        </p:txBody>
      </p:sp>
      <p:pic>
        <p:nvPicPr>
          <p:cNvPr id="6" name="Picture 8" descr="http://www.fotosearch.com/bthumb/ART/ART417/AA038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070" y="1715789"/>
            <a:ext cx="3269662" cy="418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559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The US and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36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  <a:ea typeface="ＭＳ Ｐゴシック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621</Words>
  <Application>Microsoft Macintosh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Teamwork</vt:lpstr>
      <vt:lpstr>Bell Work, Wed. 5/27</vt:lpstr>
      <vt:lpstr>The Federal Reserve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US and the World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Gilchrist</dc:creator>
  <cp:lastModifiedBy>Amanda Gilchrist</cp:lastModifiedBy>
  <cp:revision>10</cp:revision>
  <dcterms:created xsi:type="dcterms:W3CDTF">2015-05-26T22:22:55Z</dcterms:created>
  <dcterms:modified xsi:type="dcterms:W3CDTF">2015-05-27T01:04:15Z</dcterms:modified>
</cp:coreProperties>
</file>