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21" r:id="rId7"/>
    <p:sldMasterId id="2147483734" r:id="rId8"/>
    <p:sldMasterId id="2147483747" r:id="rId9"/>
  </p:sldMasterIdLst>
  <p:notesMasterIdLst>
    <p:notesMasterId r:id="rId41"/>
  </p:notesMasterIdLst>
  <p:handoutMasterIdLst>
    <p:handoutMasterId r:id="rId42"/>
  </p:handoutMasterIdLst>
  <p:sldIdLst>
    <p:sldId id="256" r:id="rId10"/>
    <p:sldId id="257" r:id="rId11"/>
    <p:sldId id="258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84" r:id="rId20"/>
    <p:sldId id="285" r:id="rId21"/>
    <p:sldId id="286" r:id="rId22"/>
    <p:sldId id="259" r:id="rId23"/>
    <p:sldId id="260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87" r:id="rId32"/>
    <p:sldId id="288" r:id="rId33"/>
    <p:sldId id="289" r:id="rId34"/>
    <p:sldId id="275" r:id="rId35"/>
    <p:sldId id="277" r:id="rId36"/>
    <p:sldId id="280" r:id="rId37"/>
    <p:sldId id="281" r:id="rId38"/>
    <p:sldId id="282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Book1" TargetMode="External"/><Relationship Id="rId3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Book1" TargetMode="External"/><Relationship Id="rId3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Demand Curve for Widgets</c:v>
          </c:tx>
          <c:xVal>
            <c:numRef>
              <c:f>Sheet1!$B$1:$B$5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</c:numCache>
            </c:numRef>
          </c:xVal>
          <c:yVal>
            <c:numRef>
              <c:f>Sheet1!$A$1:$A$5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4176408"/>
        <c:axId val="1477853144"/>
      </c:scatterChart>
      <c:valAx>
        <c:axId val="1494176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Quantity Demanded</a:t>
                </a:r>
                <a:r>
                  <a:rPr lang="en-US" baseline="0"/>
                  <a:t> of Widgets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77853144"/>
        <c:crosses val="autoZero"/>
        <c:crossBetween val="midCat"/>
      </c:valAx>
      <c:valAx>
        <c:axId val="1477853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4941764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Decrease in Supply</a:t>
            </a:r>
          </a:p>
        </c:rich>
      </c:tx>
      <c:layout>
        <c:manualLayout>
          <c:xMode val="edge"/>
          <c:yMode val="edge"/>
          <c:x val="0.298645888013998"/>
          <c:y val="0.027777777777778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Original Supply Curve</c:v>
          </c:tx>
          <c:xVal>
            <c:numRef>
              <c:f>Sheet5!$B$1:$B$5</c:f>
              <c:numCache>
                <c:formatCode>General</c:formatCode>
                <c:ptCount val="5"/>
                <c:pt idx="0">
                  <c:v>10.0</c:v>
                </c:pt>
                <c:pt idx="1">
                  <c:v>8.0</c:v>
                </c:pt>
                <c:pt idx="2">
                  <c:v>6.0</c:v>
                </c:pt>
                <c:pt idx="3">
                  <c:v>4.0</c:v>
                </c:pt>
                <c:pt idx="4">
                  <c:v>2.0</c:v>
                </c:pt>
              </c:numCache>
            </c:numRef>
          </c:xVal>
          <c:yVal>
            <c:numRef>
              <c:f>Sheet5!$A$1:$A$5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ser>
          <c:idx val="1"/>
          <c:order val="1"/>
          <c:tx>
            <c:v>New Supply Curve</c:v>
          </c:tx>
          <c:xVal>
            <c:numRef>
              <c:f>Sheet5!$C$1:$C$5</c:f>
              <c:numCache>
                <c:formatCode>General</c:formatCode>
                <c:ptCount val="5"/>
                <c:pt idx="0">
                  <c:v>8.0</c:v>
                </c:pt>
                <c:pt idx="1">
                  <c:v>6.0</c:v>
                </c:pt>
                <c:pt idx="2">
                  <c:v>4.0</c:v>
                </c:pt>
                <c:pt idx="3">
                  <c:v>2.0</c:v>
                </c:pt>
                <c:pt idx="4">
                  <c:v>0.0</c:v>
                </c:pt>
              </c:numCache>
            </c:numRef>
          </c:xVal>
          <c:yVal>
            <c:numRef>
              <c:f>Sheet5!$A$1:$A$5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1888616"/>
        <c:axId val="1521894168"/>
      </c:scatterChart>
      <c:valAx>
        <c:axId val="1521888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Quantity Supplied of Widgets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21894168"/>
        <c:crosses val="autoZero"/>
        <c:crossBetween val="midCat"/>
      </c:valAx>
      <c:valAx>
        <c:axId val="15218941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5218886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Supply and Demand for Widgets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Demand Curve</c:v>
          </c:tx>
          <c:xVal>
            <c:numRef>
              <c:f>Sheet6!$B$1:$B$5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</c:numCache>
            </c:numRef>
          </c:xVal>
          <c:yVal>
            <c:numRef>
              <c:f>Sheet6!$A$1:$A$5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ser>
          <c:idx val="1"/>
          <c:order val="1"/>
          <c:tx>
            <c:v>Supply Curve</c:v>
          </c:tx>
          <c:xVal>
            <c:numRef>
              <c:f>Sheet6!$C$1:$C$5</c:f>
              <c:numCache>
                <c:formatCode>General</c:formatCode>
                <c:ptCount val="5"/>
                <c:pt idx="0">
                  <c:v>10.0</c:v>
                </c:pt>
                <c:pt idx="1">
                  <c:v>8.0</c:v>
                </c:pt>
                <c:pt idx="2">
                  <c:v>6.0</c:v>
                </c:pt>
                <c:pt idx="3">
                  <c:v>4.0</c:v>
                </c:pt>
                <c:pt idx="4">
                  <c:v>2.0</c:v>
                </c:pt>
              </c:numCache>
            </c:numRef>
          </c:xVal>
          <c:yVal>
            <c:numRef>
              <c:f>Sheet6!$A$1:$A$5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807992"/>
        <c:axId val="1459682120"/>
      </c:scatterChart>
      <c:valAx>
        <c:axId val="1170807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Quantity of Widgets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59682120"/>
        <c:crosses val="autoZero"/>
        <c:crossBetween val="midCat"/>
      </c:valAx>
      <c:valAx>
        <c:axId val="1459682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1708079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Supply and Demand for Widgets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Demand Curve</c:v>
          </c:tx>
          <c:xVal>
            <c:numRef>
              <c:f>Sheet6!$B$1:$B$5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</c:numCache>
            </c:numRef>
          </c:xVal>
          <c:yVal>
            <c:numRef>
              <c:f>Sheet6!$A$1:$A$5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ser>
          <c:idx val="1"/>
          <c:order val="1"/>
          <c:tx>
            <c:v>Supply Curve</c:v>
          </c:tx>
          <c:xVal>
            <c:numRef>
              <c:f>Sheet6!$C$1:$C$5</c:f>
              <c:numCache>
                <c:formatCode>General</c:formatCode>
                <c:ptCount val="5"/>
                <c:pt idx="0">
                  <c:v>10.0</c:v>
                </c:pt>
                <c:pt idx="1">
                  <c:v>8.0</c:v>
                </c:pt>
                <c:pt idx="2">
                  <c:v>6.0</c:v>
                </c:pt>
                <c:pt idx="3">
                  <c:v>4.0</c:v>
                </c:pt>
                <c:pt idx="4">
                  <c:v>2.0</c:v>
                </c:pt>
              </c:numCache>
            </c:numRef>
          </c:xVal>
          <c:yVal>
            <c:numRef>
              <c:f>Sheet6!$A$1:$A$5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5161096"/>
        <c:axId val="1227885224"/>
      </c:scatterChart>
      <c:valAx>
        <c:axId val="1095161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Quantity of Widgets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27885224"/>
        <c:crosses val="autoZero"/>
        <c:crossBetween val="midCat"/>
      </c:valAx>
      <c:valAx>
        <c:axId val="1227885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0951610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Demand Curve for Widgets</c:v>
          </c:tx>
          <c:xVal>
            <c:numRef>
              <c:f>Sheet1!$B$1:$B$5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</c:numCache>
            </c:numRef>
          </c:xVal>
          <c:yVal>
            <c:numRef>
              <c:f>Sheet1!$A$1:$A$5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6628424"/>
        <c:axId val="1496634264"/>
      </c:scatterChart>
      <c:valAx>
        <c:axId val="149662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Quantity Demanded</a:t>
                </a:r>
                <a:r>
                  <a:rPr lang="en-US" baseline="0"/>
                  <a:t> of Widgets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96634264"/>
        <c:crosses val="autoZero"/>
        <c:crossBetween val="midCat"/>
      </c:valAx>
      <c:valAx>
        <c:axId val="1496634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4966284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Increase in Demand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Orginal Demand Curve</c:v>
          </c:tx>
          <c:xVal>
            <c:numRef>
              <c:f>Sheet2!$B$1:$B$5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</c:numCache>
            </c:numRef>
          </c:xVal>
          <c:yVal>
            <c:numRef>
              <c:f>Sheet2!$A$1:$A$5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ser>
          <c:idx val="1"/>
          <c:order val="1"/>
          <c:tx>
            <c:v>New Demand Curve</c:v>
          </c:tx>
          <c:xVal>
            <c:numRef>
              <c:f>Sheet2!$C$1:$C$5</c:f>
              <c:numCache>
                <c:formatCode>General</c:formatCode>
                <c:ptCount val="5"/>
                <c:pt idx="0">
                  <c:v>4.0</c:v>
                </c:pt>
                <c:pt idx="1">
                  <c:v>6.0</c:v>
                </c:pt>
                <c:pt idx="2">
                  <c:v>8.0</c:v>
                </c:pt>
                <c:pt idx="3">
                  <c:v>10.0</c:v>
                </c:pt>
                <c:pt idx="4">
                  <c:v>12.0</c:v>
                </c:pt>
              </c:numCache>
            </c:numRef>
          </c:xVal>
          <c:yVal>
            <c:numRef>
              <c:f>Sheet2!$A$1:$A$5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6696200"/>
        <c:axId val="1496701720"/>
      </c:scatterChart>
      <c:valAx>
        <c:axId val="1496696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Quantity Demanded of Widets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96701720"/>
        <c:crosses val="autoZero"/>
        <c:crossBetween val="midCat"/>
      </c:valAx>
      <c:valAx>
        <c:axId val="1496701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4966962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Demand Curve for Widgets</c:v>
          </c:tx>
          <c:xVal>
            <c:numRef>
              <c:f>Sheet1!$B$1:$B$5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</c:numCache>
            </c:numRef>
          </c:xVal>
          <c:yVal>
            <c:numRef>
              <c:f>Sheet1!$A$1:$A$5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0473432"/>
        <c:axId val="1470502264"/>
      </c:scatterChart>
      <c:valAx>
        <c:axId val="1470473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Quantity Demanded</a:t>
                </a:r>
                <a:r>
                  <a:rPr lang="en-US" baseline="0"/>
                  <a:t> of Widgets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70502264"/>
        <c:crosses val="autoZero"/>
        <c:crossBetween val="midCat"/>
      </c:valAx>
      <c:valAx>
        <c:axId val="1470502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4704734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Decrease in Demand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09022014140124"/>
          <c:y val="0.100184664416948"/>
          <c:w val="0.699424345605448"/>
          <c:h val="0.771991751031123"/>
        </c:manualLayout>
      </c:layout>
      <c:scatterChart>
        <c:scatterStyle val="smoothMarker"/>
        <c:varyColors val="0"/>
        <c:ser>
          <c:idx val="0"/>
          <c:order val="0"/>
          <c:tx>
            <c:v>Original Demand Curve</c:v>
          </c:tx>
          <c:xVal>
            <c:numRef>
              <c:f>Sheet3!$B$1:$B$5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</c:numCache>
            </c:numRef>
          </c:xVal>
          <c:yVal>
            <c:numRef>
              <c:f>Sheet3!$A$1:$A$5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ser>
          <c:idx val="1"/>
          <c:order val="1"/>
          <c:tx>
            <c:v>New Demand Curve</c:v>
          </c:tx>
          <c:xVal>
            <c:numRef>
              <c:f>Sheet3!$C$1:$C$5</c:f>
              <c:numCache>
                <c:formatCode>General</c:formatCode>
                <c:ptCount val="5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</c:numCache>
            </c:numRef>
          </c:xVal>
          <c:yVal>
            <c:numRef>
              <c:f>Sheet3!$A$1:$A$5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7500568"/>
        <c:axId val="1498774696"/>
      </c:scatterChart>
      <c:valAx>
        <c:axId val="1477500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Quantity Demanded of Widgets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98774696"/>
        <c:crosses val="autoZero"/>
        <c:crossBetween val="midCat"/>
      </c:valAx>
      <c:valAx>
        <c:axId val="14987746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47750056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Supply Curve for Widgets 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Supply Curve </c:v>
          </c:tx>
          <c:xVal>
            <c:numRef>
              <c:f>Sheet4!$B$1:$B$5</c:f>
              <c:numCache>
                <c:formatCode>General</c:formatCode>
                <c:ptCount val="5"/>
                <c:pt idx="0">
                  <c:v>10.0</c:v>
                </c:pt>
                <c:pt idx="1">
                  <c:v>8.0</c:v>
                </c:pt>
                <c:pt idx="2">
                  <c:v>6.0</c:v>
                </c:pt>
                <c:pt idx="3">
                  <c:v>4.0</c:v>
                </c:pt>
                <c:pt idx="4">
                  <c:v>2.0</c:v>
                </c:pt>
              </c:numCache>
            </c:numRef>
          </c:xVal>
          <c:yVal>
            <c:numRef>
              <c:f>Sheet4!$A$1:$A$5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1946488"/>
        <c:axId val="1521620888"/>
      </c:scatterChart>
      <c:valAx>
        <c:axId val="1521946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Quantity Supplied of Widgets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21620888"/>
        <c:crosses val="autoZero"/>
        <c:crossBetween val="midCat"/>
      </c:valAx>
      <c:valAx>
        <c:axId val="15216208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52194648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Supply Curve for Widgets 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Supply Curve </c:v>
          </c:tx>
          <c:xVal>
            <c:numRef>
              <c:f>Sheet4!$B$1:$B$5</c:f>
              <c:numCache>
                <c:formatCode>General</c:formatCode>
                <c:ptCount val="5"/>
                <c:pt idx="0">
                  <c:v>10.0</c:v>
                </c:pt>
                <c:pt idx="1">
                  <c:v>8.0</c:v>
                </c:pt>
                <c:pt idx="2">
                  <c:v>6.0</c:v>
                </c:pt>
                <c:pt idx="3">
                  <c:v>4.0</c:v>
                </c:pt>
                <c:pt idx="4">
                  <c:v>2.0</c:v>
                </c:pt>
              </c:numCache>
            </c:numRef>
          </c:xVal>
          <c:yVal>
            <c:numRef>
              <c:f>Sheet4!$A$1:$A$5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6443976"/>
        <c:axId val="1496439608"/>
      </c:scatterChart>
      <c:valAx>
        <c:axId val="1496443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Quantity Supplied of Widgets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96439608"/>
        <c:crosses val="autoZero"/>
        <c:crossBetween val="midCat"/>
      </c:valAx>
      <c:valAx>
        <c:axId val="1496439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4964439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Increase in Supply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Original Supply Curve</c:v>
          </c:tx>
          <c:xVal>
            <c:numRef>
              <c:f>Sheet4!$B$1:$B$5</c:f>
              <c:numCache>
                <c:formatCode>General</c:formatCode>
                <c:ptCount val="5"/>
                <c:pt idx="0">
                  <c:v>10.0</c:v>
                </c:pt>
                <c:pt idx="1">
                  <c:v>8.0</c:v>
                </c:pt>
                <c:pt idx="2">
                  <c:v>6.0</c:v>
                </c:pt>
                <c:pt idx="3">
                  <c:v>4.0</c:v>
                </c:pt>
                <c:pt idx="4">
                  <c:v>2.0</c:v>
                </c:pt>
              </c:numCache>
            </c:numRef>
          </c:xVal>
          <c:yVal>
            <c:numRef>
              <c:f>Sheet4!$A$1:$A$5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ser>
          <c:idx val="1"/>
          <c:order val="1"/>
          <c:tx>
            <c:v>New Supply Curve </c:v>
          </c:tx>
          <c:xVal>
            <c:numRef>
              <c:f>Sheet4!$C$1:$C$5</c:f>
              <c:numCache>
                <c:formatCode>General</c:formatCode>
                <c:ptCount val="5"/>
                <c:pt idx="0">
                  <c:v>12.0</c:v>
                </c:pt>
                <c:pt idx="1">
                  <c:v>10.0</c:v>
                </c:pt>
                <c:pt idx="2">
                  <c:v>8.0</c:v>
                </c:pt>
                <c:pt idx="3">
                  <c:v>6.0</c:v>
                </c:pt>
                <c:pt idx="4">
                  <c:v>4.0</c:v>
                </c:pt>
              </c:numCache>
            </c:numRef>
          </c:xVal>
          <c:yVal>
            <c:numRef>
              <c:f>Sheet4!$A$1:$A$5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6410760"/>
        <c:axId val="1496421784"/>
      </c:scatterChart>
      <c:valAx>
        <c:axId val="1496410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Quantities Supplied of Widgets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96421784"/>
        <c:crosses val="autoZero"/>
        <c:crossBetween val="midCat"/>
      </c:valAx>
      <c:valAx>
        <c:axId val="1496421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4964107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Supply Curve for Widgets 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Supply Curve </c:v>
          </c:tx>
          <c:xVal>
            <c:numRef>
              <c:f>Sheet4!$B$1:$B$5</c:f>
              <c:numCache>
                <c:formatCode>General</c:formatCode>
                <c:ptCount val="5"/>
                <c:pt idx="0">
                  <c:v>10.0</c:v>
                </c:pt>
                <c:pt idx="1">
                  <c:v>8.0</c:v>
                </c:pt>
                <c:pt idx="2">
                  <c:v>6.0</c:v>
                </c:pt>
                <c:pt idx="3">
                  <c:v>4.0</c:v>
                </c:pt>
                <c:pt idx="4">
                  <c:v>2.0</c:v>
                </c:pt>
              </c:numCache>
            </c:numRef>
          </c:xVal>
          <c:yVal>
            <c:numRef>
              <c:f>Sheet4!$A$1:$A$5</c:f>
              <c:numCache>
                <c:formatCode>"$"#,##0_);[Red]\("$"#,##0\)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1779912"/>
        <c:axId val="1521793224"/>
      </c:scatterChart>
      <c:valAx>
        <c:axId val="1521779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Quantity Supplied of Widgets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21793224"/>
        <c:crosses val="autoZero"/>
        <c:crossBetween val="midCat"/>
      </c:valAx>
      <c:valAx>
        <c:axId val="1521793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 per Widget</a:t>
                </a:r>
              </a:p>
            </c:rich>
          </c:tx>
          <c:layout/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15217799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0.77064</cdr:x>
      <cdr:y>0.01639</cdr:y>
    </cdr:from>
    <cdr:to>
      <cdr:x>1</cdr:x>
      <cdr:y>0.13558</cdr:y>
    </cdr:to>
    <cdr:sp macro="" textlink="">
      <cdr:nvSpPr>
        <cdr:cNvPr id="8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0800" y="76200"/>
          <a:ext cx="1905000" cy="553998"/>
        </a:xfrm>
        <a:prstGeom xmlns:a="http://schemas.openxmlformats.org/drawingml/2006/main" prst="rect">
          <a:avLst/>
        </a:prstGeom>
        <a:solidFill xmlns:a="http://schemas.openxmlformats.org/drawingml/2006/main">
          <a:srgbClr val="7E9CE8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  <a:buFont typeface="Arial" pitchFamily="34" charset="0"/>
            <a:buChar char="•"/>
          </a:pPr>
          <a:r>
            <a:rPr lang="en-GB" sz="1000" dirty="0" smtClean="0">
              <a:latin typeface="Verdana" pitchFamily="34" charset="0"/>
              <a:cs typeface="Times New Roman" pitchFamily="18" charset="0"/>
            </a:rPr>
            <a:t>At $3 per Widget, the Quantity demanded of widgets is 6.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0.77477</cdr:x>
      <cdr:y>0</cdr:y>
    </cdr:from>
    <cdr:to>
      <cdr:x>1</cdr:x>
      <cdr:y>0.10386</cdr:y>
    </cdr:to>
    <cdr:sp macro="" textlink="">
      <cdr:nvSpPr>
        <cdr:cNvPr id="2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3200" y="0"/>
          <a:ext cx="1905000" cy="553998"/>
        </a:xfrm>
        <a:prstGeom xmlns:a="http://schemas.openxmlformats.org/drawingml/2006/main" prst="rect">
          <a:avLst/>
        </a:prstGeom>
        <a:solidFill xmlns:a="http://schemas.openxmlformats.org/drawingml/2006/main">
          <a:srgbClr val="7E9CE8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spcBef>
              <a:spcPct val="50000"/>
            </a:spcBef>
            <a:buFont typeface="Arial" pitchFamily="34" charset="0"/>
            <a:buChar char="•"/>
          </a:pPr>
          <a:r>
            <a:rPr lang="en-GB" sz="1000" dirty="0" smtClean="0">
              <a:latin typeface="Verdana" pitchFamily="34" charset="0"/>
              <a:cs typeface="Times New Roman" pitchFamily="18" charset="0"/>
            </a:rPr>
            <a:t>At $3 per Widget, the Quantity supplied of widgets is 6.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EDFF5-CC1C-FC49-80B9-8F0EAF33EB81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D2BD6-9D78-A344-BC96-EA73838E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53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FEEA1-3EBC-D044-A6EF-0F35A4569D8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D192D-8957-1145-8F9A-7D012BA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Graphine</a:t>
            </a:r>
            <a:r>
              <a:rPr lang="en-US" dirty="0" smtClean="0"/>
              <a:t> (chicken wire made out of carbon)—space</a:t>
            </a:r>
            <a:r>
              <a:rPr lang="en-US" baseline="0" dirty="0" smtClean="0"/>
              <a:t> elevator and desalinization and fast processors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192D-8957-1145-8F9A-7D012BAF40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6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8DE035-A991-D74C-89D8-057DB76750C9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Another example is a factory that has a fixed stock of capital, or tools and machines, and a variable supply of labor. As the firm increases the number of workers, the total output of the firm grows but at an ever-decreasing rate. This is because after a certain point, the factory becomes overcrowded and workers begin to form lines to use the machines. The long-run solution to this problem is to increase the stock of capital, that is, to buy more machines and to build more factories.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15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AE72A7-AA1B-0B4B-A706-2A516EA6EB7B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65A1BFB-141F-3E45-9FCB-91E668A26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271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9CFD0-F54D-4644-A184-9998B84B7454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98D72-D8CC-A840-BD84-CCD159060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67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E0000-8E4E-7849-89AB-11CFD8555AB8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834C-2046-F34A-B2CA-2ED498EA1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788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54FFBE-A4B7-2B42-B783-AC66DB796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1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E5F1-FDD9-2B42-B9FF-6B094FD8D0F6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68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58A4D-401C-384C-A0AF-D633AAE8C7A6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3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6D1B5-A1CA-8448-AA84-D43CF6CA2906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30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9E488-CC7D-CF47-B1AC-50BDB6ECB55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58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3A1E8-52A2-864F-809A-254C976A2CB1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04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BEF0A-B38A-204B-801A-1D5BCD4AC984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16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769CB-B83D-344B-AAF0-76EC0EA25C22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84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DAE98-5E6F-2E45-8A48-56E15E54B78F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0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20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33579-E79A-CE4C-86F4-C86F6C4A4F3E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D3435-1D27-DA43-9D93-4A945F0A497E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51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074DF-47BD-844A-841D-32A5A872FC51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93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96F23-6810-2F4F-AC1F-5AE818435EB3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41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C6E9-13B7-1545-9FD9-8B9A5FF24BF3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0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1EAFB-08DD-0A41-B780-D09D37C060F5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744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01514-3546-1442-96D0-315CDCF2EB8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288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97463-5EBF-CA43-8CA0-57D60F119F02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706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DEC84-47C4-3441-BEAE-A63261926B18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148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BC2F6-521E-8847-A535-D134AFA97441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17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79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3F77C-1F37-EC4C-97AF-CEB2747F649D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979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DFD92-D9F0-5444-8E28-EACF1BDBF37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298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9C864-A3C3-A243-8857-608DF1B14BD4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065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59939-0DBB-5B4D-915D-21F8A1C4DBBD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48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56C22-DC04-6045-92A6-42C3B3C43E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86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4977E-C08F-024E-981C-E7A4BF5E99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49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7B84C-2557-2346-BEDC-9467F3E99F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32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90A73-250F-C745-9880-3E5FF7E852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92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8136-EA19-3346-B5FA-9CEDCF8381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4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4F026-6557-3043-978D-C378E6427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7EC29-D166-BF48-8DFD-371B193E4B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12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9FD6E-D83B-E448-879D-9BA5A73DF1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84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020F6-0251-244A-96FE-7C4F774332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47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14BAC-D6B1-4145-9C82-3BF857BB2C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50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3772-47B5-5341-956F-454AD4B0FF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2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ECCBF-E836-514D-8560-13979F0BB789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84052-40BE-7C4B-8196-0030C3AAD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2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F178F-31DB-3E4C-8FA7-97EBD1E5C8FC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08C31-8313-FC40-B2B1-B635A15C4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1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82BE5-9BD3-F14F-BC93-7528789AD1D9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723A2B0-A2F8-424B-A38A-CD7B0E15E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49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28C72-4111-6347-A3A5-13B769CBC1B0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D24B-1D33-F241-ADE4-889A080F4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4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E2EB26-0E46-3549-BD5C-BBA2FE0867E0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7D5A5-7EA3-8D45-BC2A-EBE2500F3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68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B46E3D-31CD-284F-A73A-F53171EA66C6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D5CFA-0CCE-6343-8E0D-0BBCA1CAF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0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0BF29B-F5C4-E94A-AE44-5C40C5F695F2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65DE1-2A9A-B84F-8C89-0CB3DADF4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3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C63FD-05A1-B640-B071-1F061A70F0AE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8806-6310-524D-A78D-3A1E2A96A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67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5BB10-6466-D546-B85B-12B4CF50D58B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3C48D14-9D78-E345-9FA5-5E4BF7926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09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DDE11-AA41-5849-8F5E-385637BA9019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80D2-B31C-2947-B243-A218D06A3B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8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793CB-1C96-994A-A96D-E05A9586D857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16C87-69AC-2240-A563-F2E4367C8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79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EA9B9D-CD74-984E-A146-C692B4B24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81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56C22-DC04-6045-92A6-42C3B3C43E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535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4977E-C08F-024E-981C-E7A4BF5E99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14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7B84C-2557-2346-BEDC-9467F3E99F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4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512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90A73-250F-C745-9880-3E5FF7E852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9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8136-EA19-3346-B5FA-9CEDCF8381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07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4F026-6557-3043-978D-C378E6427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99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7EC29-D166-BF48-8DFD-371B193E4B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09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9FD6E-D83B-E448-879D-9BA5A73DF1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92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020F6-0251-244A-96FE-7C4F774332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09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14BAC-D6B1-4145-9C82-3BF857BB2C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30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3772-47B5-5341-956F-454AD4B0FF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28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ECCBF-E836-514D-8560-13979F0BB789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84052-40BE-7C4B-8196-0030C3AAD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F178F-31DB-3E4C-8FA7-97EBD1E5C8FC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08C31-8313-FC40-B2B1-B635A15C4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0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7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82BE5-9BD3-F14F-BC93-7528789AD1D9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723A2B0-A2F8-424B-A38A-CD7B0E15E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9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28C72-4111-6347-A3A5-13B769CBC1B0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D24B-1D33-F241-ADE4-889A080F4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84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E2EB26-0E46-3549-BD5C-BBA2FE0867E0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7D5A5-7EA3-8D45-BC2A-EBE2500F3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0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B46E3D-31CD-284F-A73A-F53171EA66C6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D5CFA-0CCE-6343-8E0D-0BBCA1CAF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82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0BF29B-F5C4-E94A-AE44-5C40C5F695F2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65DE1-2A9A-B84F-8C89-0CB3DADF4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950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C63FD-05A1-B640-B071-1F061A70F0AE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8806-6310-524D-A78D-3A1E2A96A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89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5BB10-6466-D546-B85B-12B4CF50D58B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3C48D14-9D78-E345-9FA5-5E4BF7926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195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DDE11-AA41-5849-8F5E-385637BA9019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80D2-B31C-2947-B243-A218D06A3B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08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793CB-1C96-994A-A96D-E05A9586D857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16C87-69AC-2240-A563-F2E4367C8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9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EA9B9D-CD74-984E-A146-C692B4B24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9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813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7633F2-E18A-1249-8A33-50F820E3F89D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530A-0F3F-384B-A383-0AACB4032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3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4C01E-7448-784D-A2AB-3808A72E5384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CF167-C974-F546-9E92-35A23FDA2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724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113A1-92B9-8F45-9826-232855496853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F7BDBDBE-FAE4-F14A-9A44-64FBE2C8B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52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7883C-ECC9-C440-A656-32F23ADDF2C0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1044D-4C94-C04B-8490-559A10DC3F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394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A5333-9E6E-614B-9D38-581E3A7A33F6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BC2B8-F86F-0942-A9D5-E5144D4CC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99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FDB9A-A2C1-8C47-828C-F9FCF0F0C118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49D58-E312-1446-A215-9F2E41F746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89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C548A-DB9D-9A4C-A61F-5FCA4553CBAF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2552E-2609-A94C-A39A-2E2E02DED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3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6A429-3A6E-9B41-9FCB-9B55561CD309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2D9CF-5269-D749-A373-5DFDB0F0C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76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AE72A7-AA1B-0B4B-A706-2A516EA6EB7B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65A1BFB-141F-3E45-9FCB-91E668A26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15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9CFD0-F54D-4644-A184-9998B84B7454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98D72-D8CC-A840-BD84-CCD159060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268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E0000-8E4E-7849-89AB-11CFD8555AB8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834C-2046-F34A-B2CA-2ED498EA1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38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54FFBE-A4B7-2B42-B783-AC66DB796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03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7633F2-E18A-1249-8A33-50F820E3F89D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530A-0F3F-384B-A383-0AACB4032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8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4C01E-7448-784D-A2AB-3808A72E5384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CF167-C974-F546-9E92-35A23FDA2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84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113A1-92B9-8F45-9826-232855496853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F7BDBDBE-FAE4-F14A-9A44-64FBE2C8B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58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7883C-ECC9-C440-A656-32F23ADDF2C0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1044D-4C94-C04B-8490-559A10DC3F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72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A5333-9E6E-614B-9D38-581E3A7A33F6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BC2B8-F86F-0942-A9D5-E5144D4CC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690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FDB9A-A2C1-8C47-828C-F9FCF0F0C118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49D58-E312-1446-A215-9F2E41F746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654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C548A-DB9D-9A4C-A61F-5FCA4553CBAF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2552E-2609-A94C-A39A-2E2E02DED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231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6A429-3A6E-9B41-9FCB-9B55561CD309}" type="datetimeFigureOut">
              <a:rPr lang="en-US">
                <a:solidFill>
                  <a:srgbClr val="696464"/>
                </a:solidFill>
              </a:rPr>
              <a:pPr/>
              <a:t>5/20/15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2D9CF-5269-D749-A373-5DFDB0F0C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94E0-CD06-A94F-B502-7A2BDE89A41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E9DD-B4B3-8B43-8C0E-60B578EB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FC70DEB-3FEF-4640-B1DB-E79DB06035A1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31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295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charset="0"/>
        <a:buChar char="o"/>
        <a:defRPr sz="2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5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p"/>
        <a:defRPr sz="22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o"/>
        <a:defRPr sz="2000"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A73FB10-EAF9-964E-80AF-F65DEE56B1D0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17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3EBDDC2-0139-7745-9D79-662FBB5F15D1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DCEA2F-8062-4748-BA13-E9D54E3DA086}" type="datetimeFigureOut">
              <a:rPr lang="en-US">
                <a:solidFill>
                  <a:srgbClr val="696464"/>
                </a:solidFill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5/20/15</a:t>
            </a:fld>
            <a:endParaRPr lang="en-US">
              <a:solidFill>
                <a:srgbClr val="696464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53D4DD-31BC-5641-8085-0FBB9B9E6EAF}" type="slidenum">
              <a:rPr lang="en-US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3EBDDC2-0139-7745-9D79-662FBB5F15D1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6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DCEA2F-8062-4748-BA13-E9D54E3DA086}" type="datetimeFigureOut">
              <a:rPr lang="en-US">
                <a:solidFill>
                  <a:srgbClr val="696464"/>
                </a:solidFill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5/20/15</a:t>
            </a:fld>
            <a:endParaRPr lang="en-US">
              <a:solidFill>
                <a:srgbClr val="696464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53D4DD-31BC-5641-8085-0FBB9B9E6EAF}" type="slidenum">
              <a:rPr lang="en-US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2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365478B-58C5-5D48-AD16-6A024DD9A48D}" type="datetimeFigureOut">
              <a:rPr lang="en-US">
                <a:solidFill>
                  <a:srgbClr val="696464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5/20/15</a:t>
            </a:fld>
            <a:endParaRPr lang="en-US">
              <a:solidFill>
                <a:srgbClr val="69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7106119-AB05-3A44-B6B6-2E4FA845F274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5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365478B-58C5-5D48-AD16-6A024DD9A48D}" type="datetimeFigureOut">
              <a:rPr lang="en-US">
                <a:solidFill>
                  <a:srgbClr val="696464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5/20/15</a:t>
            </a:fld>
            <a:endParaRPr lang="en-US">
              <a:solidFill>
                <a:srgbClr val="69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7106119-AB05-3A44-B6B6-2E4FA845F274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B002RC5P68/ref=dp_image_0?ie=UTF8&amp;n=284507&amp;s=kitchen" TargetMode="External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vestment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en.wikipedia.org/wiki/Wag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Relationship Id="rId3" Type="http://schemas.openxmlformats.org/officeDocument/2006/relationships/hyperlink" Target="http://www.youtube.com/watch?v=EdRMVhlNP5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Thurs. 5/21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1. What is North Korea doing with nuclear weapons?</a:t>
            </a:r>
          </a:p>
          <a:p>
            <a:r>
              <a:rPr lang="en-US" sz="4400" dirty="0" smtClean="0"/>
              <a:t>2. Ramadi is the capital of what province?</a:t>
            </a:r>
          </a:p>
          <a:p>
            <a:r>
              <a:rPr lang="en-US" sz="4400" dirty="0" smtClean="0"/>
              <a:t>3. List 2 uses for </a:t>
            </a:r>
            <a:r>
              <a:rPr lang="en-US" sz="4400" dirty="0" err="1" smtClean="0"/>
              <a:t>graphene</a:t>
            </a:r>
            <a:r>
              <a:rPr lang="en-US" sz="4400" dirty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528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4572000" cy="68437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0" y="0"/>
            <a:ext cx="4572000" cy="68437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latin typeface="Comic Sans MS" charset="0"/>
                <a:cs typeface="+mn-cs"/>
              </a:rPr>
              <a:t>g. </a:t>
            </a:r>
            <a:r>
              <a:rPr lang="en-US" sz="2000" b="1" dirty="0" smtClean="0">
                <a:solidFill>
                  <a:srgbClr val="FF3300"/>
                </a:solidFill>
                <a:latin typeface="Comic Sans MS" charset="0"/>
                <a:cs typeface="+mn-cs"/>
              </a:rPr>
              <a:t>Complementary Goods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0" y="609600"/>
            <a:ext cx="4572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-complementary goods are goods that work with another product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ex-</a:t>
            </a:r>
            <a:r>
              <a:rPr lang="en-US" sz="2000" dirty="0" err="1" smtClean="0">
                <a:latin typeface="Comic Sans MS" charset="0"/>
                <a:cs typeface="+mn-cs"/>
              </a:rPr>
              <a:t>Iphone</a:t>
            </a:r>
            <a:r>
              <a:rPr lang="en-US" sz="2000" dirty="0" smtClean="0">
                <a:latin typeface="Comic Sans MS" charset="0"/>
                <a:cs typeface="+mn-cs"/>
              </a:rPr>
              <a:t> and devices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-a change in the demand for one will many times affect the demand for the other as well</a:t>
            </a:r>
          </a:p>
        </p:txBody>
      </p:sp>
      <p:pic>
        <p:nvPicPr>
          <p:cNvPr id="12294" name="Picture 13" descr="ipod_access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75100"/>
            <a:ext cx="55245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5" descr="COBY CSMP87 Portable speakers with digital player d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7" descr="musicshowcase%5B20%5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234315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9" descr="Logitech Pure-Fi Anywhere 2 (iPod/iPhone version) Portable speakers with digital player d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625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1" descr="Pioneer_1_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17272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81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Changes  in Demand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GB">
                <a:latin typeface="Perpetua" charset="0"/>
              </a:rPr>
              <a:t>Change in the quantity demanded due to a price change occurs ALONG the demand curve</a:t>
            </a:r>
          </a:p>
          <a:p>
            <a:pPr eaLnBrk="1" hangingPunct="1"/>
            <a:endParaRPr lang="en-US">
              <a:latin typeface="Perpetua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304800" y="22098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2858294" y="5295106"/>
            <a:ext cx="1752600" cy="158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p Arrow 7"/>
          <p:cNvSpPr/>
          <p:nvPr/>
        </p:nvSpPr>
        <p:spPr>
          <a:xfrm>
            <a:off x="762000" y="39624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traight Connector 8"/>
          <p:cNvSpPr/>
          <p:nvPr/>
        </p:nvSpPr>
        <p:spPr>
          <a:xfrm rot="10800000">
            <a:off x="914400" y="3886200"/>
            <a:ext cx="1905000" cy="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Perpetu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5028406"/>
            <a:ext cx="2286000" cy="158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raight Connector 11"/>
          <p:cNvSpPr/>
          <p:nvPr/>
        </p:nvSpPr>
        <p:spPr>
          <a:xfrm rot="10800000">
            <a:off x="990600" y="4419600"/>
            <a:ext cx="2743200" cy="158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048000" y="62484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705600" y="2895600"/>
            <a:ext cx="1905000" cy="862013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An increase in the Price of Widgets from $3 to $4 will lead to a decrease in the Quantity Demanded of Widgets from 6 to 4. </a:t>
            </a:r>
          </a:p>
        </p:txBody>
      </p:sp>
    </p:spTree>
    <p:extLst>
      <p:ext uri="{BB962C8B-B14F-4D97-AF65-F5344CB8AC3E}">
        <p14:creationId xmlns:p14="http://schemas.microsoft.com/office/powerpoint/2010/main" val="342909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Changes in Demand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>
              <a:latin typeface="Perpetua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381000" y="1524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04800" y="15240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8" name="Text Box 23"/>
          <p:cNvSpPr txBox="1">
            <a:spLocks noChangeArrowheads="1"/>
          </p:cNvSpPr>
          <p:nvPr/>
        </p:nvSpPr>
        <p:spPr bwMode="auto">
          <a:xfrm>
            <a:off x="6934200" y="1600200"/>
            <a:ext cx="1905000" cy="708025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Several factors will change the demand for the good (shift the entire demand curve)</a:t>
            </a:r>
            <a:endParaRPr lang="en-GB" sz="1000">
              <a:solidFill>
                <a:prstClr val="black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934200" y="2438400"/>
            <a:ext cx="1905000" cy="862013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As an example, suppose consumer income increases. The demand for Widgets at all prices will increase. </a:t>
            </a:r>
            <a:endParaRPr lang="en-GB" sz="1000">
              <a:solidFill>
                <a:prstClr val="black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8" name="Up Arrow 7"/>
          <p:cNvSpPr/>
          <p:nvPr/>
        </p:nvSpPr>
        <p:spPr>
          <a:xfrm rot="4899361">
            <a:off x="2743201" y="2947987"/>
            <a:ext cx="228600" cy="504825"/>
          </a:xfrm>
          <a:prstGeom prst="upArrow">
            <a:avLst>
              <a:gd name="adj1" fmla="val 391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Up Arrow 8"/>
          <p:cNvSpPr/>
          <p:nvPr/>
        </p:nvSpPr>
        <p:spPr>
          <a:xfrm rot="4899361">
            <a:off x="4419601" y="4240212"/>
            <a:ext cx="228600" cy="504825"/>
          </a:xfrm>
          <a:prstGeom prst="upArrow">
            <a:avLst>
              <a:gd name="adj1" fmla="val 391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52341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Changes in Demand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>
              <a:latin typeface="Perpetua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381000" y="1524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381000" y="1524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934200" y="2438400"/>
            <a:ext cx="1905000" cy="554038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As an example, suppose Widgets become less popular to own.</a:t>
            </a:r>
            <a:endParaRPr lang="en-GB" sz="1000">
              <a:solidFill>
                <a:prstClr val="black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19463" name="Text Box 23"/>
          <p:cNvSpPr txBox="1">
            <a:spLocks noChangeArrowheads="1"/>
          </p:cNvSpPr>
          <p:nvPr/>
        </p:nvSpPr>
        <p:spPr bwMode="auto">
          <a:xfrm>
            <a:off x="6934200" y="1600200"/>
            <a:ext cx="1905000" cy="554038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Demand will also decrease due to changes in factors other than price.</a:t>
            </a:r>
            <a:endParaRPr lang="en-GB" sz="1000">
              <a:solidFill>
                <a:prstClr val="black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20028410">
            <a:off x="2057400" y="30480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Left Arrow 12"/>
          <p:cNvSpPr/>
          <p:nvPr/>
        </p:nvSpPr>
        <p:spPr>
          <a:xfrm rot="20028410">
            <a:off x="3840163" y="4416425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01818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Supply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5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23 w 21600"/>
              <a:gd name="T13" fmla="*/ 2123 h 21600"/>
              <a:gd name="T14" fmla="*/ 19477 w 21600"/>
              <a:gd name="T15" fmla="*/ 19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omic Sans MS" charset="0"/>
                <a:cs typeface="ＭＳ Ｐゴシック" charset="0"/>
              </a:rPr>
              <a:t> Supply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0" y="609600"/>
            <a:ext cx="4572000" cy="63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-Supply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	-the amount of a particular good/service that producers will supply at a given price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</a:t>
            </a:r>
            <a:r>
              <a:rPr lang="en-US" sz="2000" b="1" i="1" u="sng" dirty="0">
                <a:solidFill>
                  <a:srgbClr val="FF3300"/>
                </a:solidFill>
                <a:latin typeface="Comic Sans MS" charset="0"/>
              </a:rPr>
              <a:t>Law of Supply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	-as the price of a good/service increases then producers will supply more of the product and as the price decreases they will supply less.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/>
              <a:t>Unlike a demand curve, a supply curve normally slopes upward.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/>
              <a:t>This reflects the fact that suppliers are generally willing to offer more of a product at a higher price and less at a lower price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4102" name="Picture 13" descr="Supply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2386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14"/>
          <p:cNvSpPr>
            <a:spLocks noChangeArrowheads="1" noChangeShapeType="1" noTextEdit="1"/>
          </p:cNvSpPr>
          <p:nvPr/>
        </p:nvSpPr>
        <p:spPr bwMode="auto">
          <a:xfrm>
            <a:off x="2838450" y="1776413"/>
            <a:ext cx="17335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Producer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blurRad="63500"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4800600" y="57150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sng" smtClean="0">
                <a:solidFill>
                  <a:srgbClr val="8C7B70"/>
                </a:solidFill>
                <a:latin typeface="Tahoma" charset="0"/>
                <a:cs typeface="ＭＳ Ｐゴシック" charset="0"/>
              </a:rPr>
              <a:t>Reminder</a:t>
            </a:r>
            <a:r>
              <a:rPr lang="en-US" b="1" smtClean="0">
                <a:solidFill>
                  <a:srgbClr val="8C7B70"/>
                </a:solidFill>
                <a:latin typeface="Tahoma" charset="0"/>
                <a:cs typeface="ＭＳ Ｐゴシック" charset="0"/>
              </a:rPr>
              <a:t>: Law of Demand=Consumer</a:t>
            </a:r>
          </a:p>
        </p:txBody>
      </p:sp>
      <p:sp>
        <p:nvSpPr>
          <p:cNvPr id="3081" name="Line 16"/>
          <p:cNvSpPr>
            <a:spLocks noChangeShapeType="1"/>
          </p:cNvSpPr>
          <p:nvPr/>
        </p:nvSpPr>
        <p:spPr bwMode="auto">
          <a:xfrm>
            <a:off x="2819400" y="381000"/>
            <a:ext cx="533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6200000">
            <a:off x="6289675" y="3225800"/>
            <a:ext cx="1685925" cy="13112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ight Arrow 2"/>
          <p:cNvSpPr/>
          <p:nvPr/>
        </p:nvSpPr>
        <p:spPr>
          <a:xfrm rot="16200000">
            <a:off x="7514431" y="3269457"/>
            <a:ext cx="1685925" cy="1271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6767513" y="3495675"/>
            <a:ext cx="776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Price</a:t>
            </a:r>
          </a:p>
        </p:txBody>
      </p:sp>
      <p:sp>
        <p:nvSpPr>
          <p:cNvPr id="4109" name="TextBox 5"/>
          <p:cNvSpPr txBox="1">
            <a:spLocks noChangeArrowheads="1"/>
          </p:cNvSpPr>
          <p:nvPr/>
        </p:nvSpPr>
        <p:spPr bwMode="auto">
          <a:xfrm>
            <a:off x="8001000" y="3429000"/>
            <a:ext cx="885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Supply</a:t>
            </a:r>
          </a:p>
        </p:txBody>
      </p:sp>
    </p:spTree>
    <p:extLst>
      <p:ext uri="{BB962C8B-B14F-4D97-AF65-F5344CB8AC3E}">
        <p14:creationId xmlns:p14="http://schemas.microsoft.com/office/powerpoint/2010/main" val="304905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908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90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i="1" u="sng" dirty="0" smtClean="0">
                <a:solidFill>
                  <a:srgbClr val="FF0000"/>
                </a:solidFill>
                <a:latin typeface="Comic Sans MS" charset="0"/>
                <a:cs typeface="+mn-cs"/>
              </a:rPr>
              <a:t>Diminishing Marginal Returns</a:t>
            </a:r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575175" y="1995488"/>
            <a:ext cx="4572000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-the law of supply says that producers will supply more at a higher price but this is </a:t>
            </a:r>
            <a:r>
              <a:rPr lang="en-US" sz="2000" dirty="0">
                <a:solidFill>
                  <a:srgbClr val="FFFF00"/>
                </a:solidFill>
                <a:latin typeface="Comic Sans MS" charset="0"/>
              </a:rPr>
              <a:t>limited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-the producer can only produce so much of the product before its cost is more than the profit received from its sale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-Ex.—your corn business is booming…what do you do if you want to produce more corn? </a:t>
            </a:r>
          </a:p>
        </p:txBody>
      </p:sp>
      <p:pic>
        <p:nvPicPr>
          <p:cNvPr id="6150" name="Picture 8" descr="diminishing retu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672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co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79095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5943600" y="457200"/>
            <a:ext cx="0" cy="609600"/>
          </a:xfrm>
          <a:prstGeom prst="straightConnector1">
            <a:avLst/>
          </a:prstGeom>
          <a:noFill/>
          <a:ln w="25400">
            <a:solidFill>
              <a:srgbClr val="F2E6D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8077200" y="457200"/>
            <a:ext cx="0" cy="609600"/>
          </a:xfrm>
          <a:prstGeom prst="straightConnector1">
            <a:avLst/>
          </a:prstGeom>
          <a:noFill/>
          <a:ln w="25400">
            <a:solidFill>
              <a:srgbClr val="B3AFA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TextBox 5"/>
          <p:cNvSpPr txBox="1">
            <a:spLocks noChangeArrowheads="1"/>
          </p:cNvSpPr>
          <p:nvPr/>
        </p:nvSpPr>
        <p:spPr bwMode="auto">
          <a:xfrm>
            <a:off x="5257800" y="1066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Goes away</a:t>
            </a:r>
          </a:p>
        </p:txBody>
      </p:sp>
      <p:sp>
        <p:nvSpPr>
          <p:cNvPr id="6155" name="TextBox 6"/>
          <p:cNvSpPr txBox="1">
            <a:spLocks noChangeArrowheads="1"/>
          </p:cNvSpPr>
          <p:nvPr/>
        </p:nvSpPr>
        <p:spPr bwMode="auto">
          <a:xfrm>
            <a:off x="7620000" y="1143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20832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4572000" cy="6908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0" y="0"/>
            <a:ext cx="4572000" cy="690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smtClean="0">
                <a:latin typeface="Comic Sans MS" charset="0"/>
                <a:cs typeface="+mn-cs"/>
              </a:rPr>
              <a:t>Elasticity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0" y="457200"/>
            <a:ext cx="44196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-Elasticity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-Is the degree to which a change in price affects the supply for the product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</a:t>
            </a:r>
            <a:r>
              <a:rPr lang="en-US" sz="2000" b="1" i="1" u="sng" dirty="0">
                <a:solidFill>
                  <a:srgbClr val="FF3300"/>
                </a:solidFill>
                <a:latin typeface="Comic Sans MS" charset="0"/>
              </a:rPr>
              <a:t>Elastic Supply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-a change in the price does affect the quantity </a:t>
            </a:r>
            <a:r>
              <a:rPr lang="en-US" sz="2000" dirty="0">
                <a:solidFill>
                  <a:schemeClr val="hlink"/>
                </a:solidFill>
                <a:latin typeface="Comic Sans MS" charset="0"/>
              </a:rPr>
              <a:t>supplied </a:t>
            </a:r>
            <a:r>
              <a:rPr lang="en-US" sz="2000" dirty="0">
                <a:latin typeface="Comic Sans MS" charset="0"/>
              </a:rPr>
              <a:t>–(easily able to produce more)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</a:t>
            </a:r>
            <a:r>
              <a:rPr lang="en-US" sz="2000" b="1" i="1" u="sng" dirty="0">
                <a:solidFill>
                  <a:srgbClr val="FF3300"/>
                </a:solidFill>
                <a:latin typeface="Comic Sans MS" charset="0"/>
              </a:rPr>
              <a:t>Inelastic Supply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-change in the price does NOT affect the quantity </a:t>
            </a:r>
            <a:r>
              <a:rPr lang="en-US" sz="2000" dirty="0">
                <a:solidFill>
                  <a:schemeClr val="hlink"/>
                </a:solidFill>
                <a:latin typeface="Comic Sans MS" charset="0"/>
              </a:rPr>
              <a:t>supplied </a:t>
            </a:r>
            <a:r>
              <a:rPr lang="en-US" sz="2000" dirty="0">
                <a:latin typeface="Comic Sans MS" charset="0"/>
              </a:rPr>
              <a:t>–(hard to produce more)</a:t>
            </a:r>
          </a:p>
        </p:txBody>
      </p:sp>
      <p:pic>
        <p:nvPicPr>
          <p:cNvPr id="7174" name="Picture 10" descr="candy-c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17954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pe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6" descr="Chocolate_Candies_00801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4876800" y="5943600"/>
            <a:ext cx="335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cs typeface="+mn-cs"/>
              </a:rPr>
              <a:t>Which of these is inelastic in the amount that can be supplied?</a:t>
            </a:r>
          </a:p>
        </p:txBody>
      </p:sp>
      <p:pic>
        <p:nvPicPr>
          <p:cNvPr id="7178" name="Picture 22" descr="tree_farm_fie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87700"/>
            <a:ext cx="3200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9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643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64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i="1" u="sng" smtClean="0">
                <a:latin typeface="Comic Sans MS" charset="0"/>
                <a:cs typeface="+mn-cs"/>
              </a:rPr>
              <a:t>Productivity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572000" y="457200"/>
            <a:ext cx="4572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</a:t>
            </a:r>
            <a:r>
              <a:rPr lang="en-US" sz="2000" b="1" i="1" u="sng" dirty="0" smtClean="0">
                <a:solidFill>
                  <a:srgbClr val="FF3300"/>
                </a:solidFill>
                <a:latin typeface="Comic Sans MS" charset="0"/>
                <a:cs typeface="+mn-cs"/>
              </a:rPr>
              <a:t>Productivity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-the amount of a good/service than can be produced in a given time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-Increases in </a:t>
            </a:r>
            <a:r>
              <a:rPr lang="en-US" sz="2000" b="1" i="1" u="sng" dirty="0" smtClean="0">
                <a:latin typeface="Comic Sans MS" charset="0"/>
                <a:cs typeface="+mn-cs"/>
              </a:rPr>
              <a:t>productivity</a:t>
            </a:r>
            <a:r>
              <a:rPr lang="en-US" sz="2000" dirty="0" smtClean="0">
                <a:latin typeface="Comic Sans MS" charset="0"/>
                <a:cs typeface="+mn-cs"/>
              </a:rPr>
              <a:t> allow producers to make more of a product in a given time and at the same price which decrease cost and increases profits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-better technology is a major focus of increasing </a:t>
            </a:r>
            <a:r>
              <a:rPr lang="en-US" sz="2000" b="1" i="1" u="sng" dirty="0" smtClean="0">
                <a:latin typeface="Comic Sans MS" charset="0"/>
                <a:cs typeface="+mn-cs"/>
              </a:rPr>
              <a:t>productivity</a:t>
            </a:r>
          </a:p>
        </p:txBody>
      </p:sp>
      <p:pic>
        <p:nvPicPr>
          <p:cNvPr id="8198" name="Picture 10" descr="0004180853794_500X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1143000" y="31242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Tahoma" charset="0"/>
                <a:cs typeface="+mn-cs"/>
              </a:rPr>
              <a:t>Wal-Mart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133600" y="3352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Tahoma" charset="0"/>
                <a:cs typeface="+mn-cs"/>
              </a:rPr>
              <a:t>$64.76</a:t>
            </a:r>
          </a:p>
        </p:txBody>
      </p:sp>
      <p:pic>
        <p:nvPicPr>
          <p:cNvPr id="8201" name="Picture 14" descr="Thimbleberries%20Blocks%20Qui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838200" y="61722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Tahoma" charset="0"/>
                <a:cs typeface="+mn-cs"/>
              </a:rPr>
              <a:t>Home made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286000" y="6096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Tahoma" charset="0"/>
                <a:cs typeface="+mn-cs"/>
              </a:rPr>
              <a:t>$700</a:t>
            </a:r>
          </a:p>
        </p:txBody>
      </p:sp>
    </p:spTree>
    <p:extLst>
      <p:ext uri="{BB962C8B-B14F-4D97-AF65-F5344CB8AC3E}">
        <p14:creationId xmlns:p14="http://schemas.microsoft.com/office/powerpoint/2010/main" val="225957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50 w 21600"/>
              <a:gd name="T13" fmla="*/ 2250 h 21600"/>
              <a:gd name="T14" fmla="*/ 19350 w 21600"/>
              <a:gd name="T15" fmla="*/ 19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0" y="21600"/>
                </a:lnTo>
                <a:lnTo>
                  <a:pt x="207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latin typeface="Comic Sans MS" charset="0"/>
                <a:cs typeface="+mn-cs"/>
              </a:rPr>
              <a:t>Cost of Resources</a:t>
            </a: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0" y="609600"/>
            <a:ext cx="45720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-The cost of the materials that go into goods and services can affect the production costs which affect the amount which can be supplied at each price level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-Examples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-higher wages lowers supply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-cheaper resources increase</a:t>
            </a:r>
          </a:p>
        </p:txBody>
      </p:sp>
      <p:pic>
        <p:nvPicPr>
          <p:cNvPr id="9222" name="Picture 14" descr="0401454915528R_300x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6" descr="M. Haskell Pink Plastic Bead Neck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2381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1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Demand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0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83 w 21600"/>
              <a:gd name="T13" fmla="*/ 2183 h 21600"/>
              <a:gd name="T14" fmla="*/ 19417 w 21600"/>
              <a:gd name="T15" fmla="*/ 194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65" y="21600"/>
                </a:lnTo>
                <a:lnTo>
                  <a:pt x="2083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smtClean="0">
                <a:latin typeface="Comic Sans MS" charset="0"/>
                <a:cs typeface="+mn-cs"/>
              </a:rPr>
              <a:t>Company Expectations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4572000" y="762000"/>
            <a:ext cx="4572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-Producers as well as consumers make economic plans. A company that expects record sales or few sales will adjust its supply levels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-Economic forecasts by the government become very important to large producers</a:t>
            </a:r>
          </a:p>
        </p:txBody>
      </p:sp>
      <p:pic>
        <p:nvPicPr>
          <p:cNvPr id="10246" name="Picture 11" descr="car-r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Retro Style LED Christmas Lights S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02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latin typeface="Comic Sans MS" charset="0"/>
                <a:cs typeface="+mn-cs"/>
              </a:rPr>
              <a:t>Government Regulations/Policies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0" y="685800"/>
            <a:ext cx="45720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-Governments can affect suppliers in many ways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1. </a:t>
            </a:r>
            <a:r>
              <a:rPr lang="en-US" sz="2000" dirty="0" err="1">
                <a:latin typeface="Comic Sans MS" charset="0"/>
              </a:rPr>
              <a:t>Gov</a:t>
            </a:r>
            <a:r>
              <a:rPr lang="ja-JP" altLang="en-US" sz="2000" dirty="0">
                <a:latin typeface="Comic Sans MS" charset="0"/>
              </a:rPr>
              <a:t>’</a:t>
            </a:r>
            <a:r>
              <a:rPr lang="en-US" altLang="ja-JP" sz="2000" dirty="0">
                <a:latin typeface="Comic Sans MS" charset="0"/>
              </a:rPr>
              <a:t>t </a:t>
            </a:r>
            <a:r>
              <a:rPr lang="en-US" altLang="ja-JP" sz="2000" dirty="0">
                <a:solidFill>
                  <a:srgbClr val="FF3300"/>
                </a:solidFill>
                <a:latin typeface="Comic Sans MS" charset="0"/>
              </a:rPr>
              <a:t>subsidies </a:t>
            </a:r>
            <a:r>
              <a:rPr lang="en-US" altLang="ja-JP" sz="2000" dirty="0">
                <a:latin typeface="Comic Sans MS" charset="0"/>
              </a:rPr>
              <a:t>can help some producers cut costs to increase supply levels while fewer subsidies cause production costs to rise and less is supplied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   2. minimum wage requirements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   3. taxation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   4. Gov’t agencies limiting amount of pollution/exhaust</a:t>
            </a:r>
          </a:p>
        </p:txBody>
      </p:sp>
      <p:pic>
        <p:nvPicPr>
          <p:cNvPr id="11270" name="Picture 8" descr="air-pol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873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government_subsid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819400"/>
            <a:ext cx="21812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JP001_grainharv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5775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6" descr="cigaret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18018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79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0"/>
            <a:ext cx="44958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0" y="0"/>
            <a:ext cx="44958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0" y="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smtClean="0">
                <a:latin typeface="Comic Sans MS" charset="0"/>
                <a:cs typeface="+mn-cs"/>
              </a:rPr>
              <a:t>Alternative Products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0" y="685800"/>
            <a:ext cx="4495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-Supply can also be affected by other products that producers could supply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-If price falls for one product then they will supply less and shift production to another type product</a:t>
            </a:r>
          </a:p>
        </p:txBody>
      </p:sp>
      <p:pic>
        <p:nvPicPr>
          <p:cNvPr id="12294" name="Picture 14" descr="ipod-clas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2022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0" descr="168747-iphone-4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59175"/>
            <a:ext cx="47244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42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Changes in Supply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>
              <a:latin typeface="Perpetua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524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858000" y="2057400"/>
            <a:ext cx="1905000" cy="708025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If the price of Widgets fell to $2, then the Quantity Supplied would fall to 4 Widgets.</a:t>
            </a:r>
          </a:p>
        </p:txBody>
      </p:sp>
      <p:sp>
        <p:nvSpPr>
          <p:cNvPr id="6" name="Straight Connector 5"/>
          <p:cNvSpPr/>
          <p:nvPr/>
        </p:nvSpPr>
        <p:spPr>
          <a:xfrm rot="10800000" flipV="1">
            <a:off x="990600" y="4800600"/>
            <a:ext cx="20574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" name="Straight Connector 6"/>
          <p:cNvSpPr/>
          <p:nvPr/>
        </p:nvSpPr>
        <p:spPr>
          <a:xfrm rot="5400000" flipV="1">
            <a:off x="2438400" y="5562600"/>
            <a:ext cx="13716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352800" y="6248400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85800" y="4191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Straight Connector 9"/>
          <p:cNvSpPr/>
          <p:nvPr/>
        </p:nvSpPr>
        <p:spPr>
          <a:xfrm rot="10800000">
            <a:off x="914400" y="4114800"/>
            <a:ext cx="3200400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" name="Straight Connector 10"/>
          <p:cNvSpPr/>
          <p:nvPr/>
        </p:nvSpPr>
        <p:spPr>
          <a:xfrm rot="5400000">
            <a:off x="3163094" y="5142706"/>
            <a:ext cx="2057400" cy="1588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09600" y="769938"/>
            <a:ext cx="762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>
                <a:solidFill>
                  <a:prstClr val="black"/>
                </a:solidFill>
                <a:latin typeface="Calibri" charset="0"/>
                <a:ea typeface="ＭＳ Ｐゴシック" charset="0"/>
              </a:rPr>
              <a:t>Change in the quantity supplied due to a price change occurs ALONG the supply curve</a:t>
            </a:r>
          </a:p>
        </p:txBody>
      </p:sp>
    </p:spTree>
    <p:extLst>
      <p:ext uri="{BB962C8B-B14F-4D97-AF65-F5344CB8AC3E}">
        <p14:creationId xmlns:p14="http://schemas.microsoft.com/office/powerpoint/2010/main" val="383951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Changes in Supply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>
              <a:latin typeface="Perpetua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524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04800" y="1524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8" name="Text Box 23"/>
          <p:cNvSpPr txBox="1">
            <a:spLocks noChangeArrowheads="1"/>
          </p:cNvSpPr>
          <p:nvPr/>
        </p:nvSpPr>
        <p:spPr bwMode="auto">
          <a:xfrm>
            <a:off x="6858000" y="1524000"/>
            <a:ext cx="1905000" cy="708025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Several factors will change the demand for the good (shift the entire demand curve)</a:t>
            </a:r>
            <a:endParaRPr lang="en-GB" sz="1000">
              <a:solidFill>
                <a:prstClr val="black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858000" y="2362200"/>
            <a:ext cx="1905000" cy="862013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As an example, suppose that there is an improvement in the technology used to produce widgets.</a:t>
            </a:r>
            <a:endParaRPr lang="en-GB" sz="1000">
              <a:solidFill>
                <a:prstClr val="black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514686">
            <a:off x="5056188" y="2982913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ight Arrow 12"/>
          <p:cNvSpPr/>
          <p:nvPr/>
        </p:nvSpPr>
        <p:spPr>
          <a:xfrm rot="1514686">
            <a:off x="3227388" y="4430713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14563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Changes in Supply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>
              <a:latin typeface="Perpetua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524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04800" y="1524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2" name="Text Box 23"/>
          <p:cNvSpPr txBox="1">
            <a:spLocks noChangeArrowheads="1"/>
          </p:cNvSpPr>
          <p:nvPr/>
        </p:nvSpPr>
        <p:spPr bwMode="auto">
          <a:xfrm>
            <a:off x="6858000" y="1524000"/>
            <a:ext cx="1905000" cy="554038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Supply can also decrease due to factors other than a change in price.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858000" y="2286000"/>
            <a:ext cx="1905000" cy="862013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As an example, suppose that a large number of Widget producers go out of business, decreasing the number of suppliers.</a:t>
            </a:r>
          </a:p>
        </p:txBody>
      </p:sp>
      <p:sp>
        <p:nvSpPr>
          <p:cNvPr id="8" name="Right Arrow 7"/>
          <p:cNvSpPr/>
          <p:nvPr/>
        </p:nvSpPr>
        <p:spPr>
          <a:xfrm rot="12660172">
            <a:off x="4598988" y="3073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ight Arrow 8"/>
          <p:cNvSpPr/>
          <p:nvPr/>
        </p:nvSpPr>
        <p:spPr>
          <a:xfrm rot="12295285">
            <a:off x="2693988" y="4352925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36870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23 w 21600"/>
              <a:gd name="T13" fmla="*/ 2123 h 21600"/>
              <a:gd name="T14" fmla="*/ 19477 w 21600"/>
              <a:gd name="T15" fmla="*/ 19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4710113" y="0"/>
            <a:ext cx="44338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Supply and Demand at Work </a:t>
            </a: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4896643" y="654247"/>
            <a:ext cx="3505200" cy="45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surplus is the amount by which the quantity supplied is higher than the quantity demanded. </a:t>
            </a:r>
            <a:endParaRPr lang="en-US" sz="2000" b="1" dirty="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surplus signals that the price is too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high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shortage is the amount by which the quantity demanded is higher than the quantity supplied.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shortage signals that the price is too low.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 b="1" dirty="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46085" name="Picture 6" descr="http://www.surplus.cc/Images/surp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6401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9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Supply and Demand at Work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>
              <a:latin typeface="Perpetua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90946" y="1309255"/>
          <a:ext cx="8610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990600" y="3200400"/>
            <a:ext cx="6553200" cy="1588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638301" y="4686300"/>
            <a:ext cx="2971800" cy="3175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894" y="4685506"/>
            <a:ext cx="2971800" cy="1588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 Box 23"/>
          <p:cNvSpPr txBox="1">
            <a:spLocks noChangeArrowheads="1"/>
          </p:cNvSpPr>
          <p:nvPr/>
        </p:nvSpPr>
        <p:spPr bwMode="auto">
          <a:xfrm>
            <a:off x="7010400" y="1143000"/>
            <a:ext cx="1905000" cy="400050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Suppose that the price in the Widget market is $4.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010400" y="1600200"/>
            <a:ext cx="1905000" cy="554038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At $4, Quantity demanded will be 4 Widgets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010400" y="2209800"/>
            <a:ext cx="1905000" cy="400050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At $4, Quantity supplied will be 8 Widgets.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010400" y="2743200"/>
            <a:ext cx="1905000" cy="400050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At $4, there will be a surplus of 4 Widgets.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rot="-3226143">
            <a:off x="3895725" y="2259013"/>
            <a:ext cx="1447800" cy="381000"/>
          </a:xfrm>
          <a:prstGeom prst="leftArrow">
            <a:avLst>
              <a:gd name="adj1" fmla="val 50000"/>
              <a:gd name="adj2" fmla="val 9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105400" y="1905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alibri" charset="0"/>
              </a:rPr>
              <a:t>Surplus</a:t>
            </a:r>
          </a:p>
        </p:txBody>
      </p:sp>
    </p:spTree>
    <p:extLst>
      <p:ext uri="{BB962C8B-B14F-4D97-AF65-F5344CB8AC3E}">
        <p14:creationId xmlns:p14="http://schemas.microsoft.com/office/powerpoint/2010/main" val="125319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Supply and Demand at Work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>
              <a:latin typeface="Perpetua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371600"/>
          <a:ext cx="8610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990600" y="4648200"/>
            <a:ext cx="6553200" cy="1588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398713" y="5448300"/>
            <a:ext cx="1449388" cy="1587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611688" y="5448300"/>
            <a:ext cx="1446212" cy="1588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Text Box 23"/>
          <p:cNvSpPr txBox="1">
            <a:spLocks noChangeArrowheads="1"/>
          </p:cNvSpPr>
          <p:nvPr/>
        </p:nvSpPr>
        <p:spPr bwMode="auto">
          <a:xfrm>
            <a:off x="7010400" y="1143000"/>
            <a:ext cx="1905000" cy="400050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Suppose that the price in the Widget market is $2.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010400" y="1600200"/>
            <a:ext cx="1905000" cy="400050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At $2, Quantity supplied will be 4 Widgets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010400" y="2209800"/>
            <a:ext cx="1905000" cy="554038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>
                <a:solidFill>
                  <a:prstClr val="black"/>
                </a:solidFill>
                <a:latin typeface="Verdana" charset="0"/>
                <a:cs typeface="Times New Roman" charset="0"/>
              </a:rPr>
              <a:t>At $2, Quantity demanded will be 8 Widgets.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010400" y="2895600"/>
            <a:ext cx="1905000" cy="400050"/>
          </a:xfrm>
          <a:prstGeom prst="rect">
            <a:avLst/>
          </a:prstGeom>
          <a:solidFill>
            <a:srgbClr val="7E9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Verdana" charset="0"/>
                <a:cs typeface="Times New Roman" charset="0"/>
              </a:rPr>
              <a:t>At $2, there will be a shortage of 4 Widgets.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rot="2771718">
            <a:off x="3800475" y="5187950"/>
            <a:ext cx="1447800" cy="381000"/>
          </a:xfrm>
          <a:prstGeom prst="leftArrow">
            <a:avLst>
              <a:gd name="adj1" fmla="val 50000"/>
              <a:gd name="adj2" fmla="val 9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200400" y="5638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Shortage</a:t>
            </a:r>
          </a:p>
        </p:txBody>
      </p:sp>
    </p:spTree>
    <p:extLst>
      <p:ext uri="{BB962C8B-B14F-4D97-AF65-F5344CB8AC3E}">
        <p14:creationId xmlns:p14="http://schemas.microsoft.com/office/powerpoint/2010/main" val="382370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23 w 21600"/>
              <a:gd name="T13" fmla="*/ 2123 h 21600"/>
              <a:gd name="T14" fmla="*/ 19477 w 21600"/>
              <a:gd name="T15" fmla="*/ 19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4710113" y="0"/>
            <a:ext cx="44338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Supply and Demand at Work 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257800" y="1066800"/>
            <a:ext cx="3200400" cy="366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Over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time, a surplus forces the price down and a shortage forces the price up until supply and demand are balanced.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point where they achieve balance is the equilibrium price.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At this price, neither a surplus nor a shortage exists.</a:t>
            </a:r>
          </a:p>
        </p:txBody>
      </p:sp>
      <p:pic>
        <p:nvPicPr>
          <p:cNvPr id="53253" name="Picture 6" descr="http://staffwww.fullcoll.edu/fchan/Micro/EQUAILIBR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798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66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23 w 21600"/>
              <a:gd name="T13" fmla="*/ 2123 h 21600"/>
              <a:gd name="T14" fmla="*/ 19477 w 21600"/>
              <a:gd name="T15" fmla="*/ 19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omic Sans MS" charset="0"/>
                <a:cs typeface="ＭＳ Ｐゴシック" charset="0"/>
              </a:rPr>
              <a:t>Demand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0" y="609600"/>
            <a:ext cx="4572000" cy="710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Demand	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amount of a particular good or service consumers want to buy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u="sng" dirty="0" smtClean="0">
                <a:solidFill>
                  <a:srgbClr val="FF3300"/>
                </a:solidFill>
                <a:latin typeface="Comic Sans MS" charset="0"/>
              </a:rPr>
              <a:t>Law </a:t>
            </a:r>
            <a:r>
              <a:rPr lang="en-US" sz="2000" b="1" i="1" u="sng" dirty="0">
                <a:solidFill>
                  <a:srgbClr val="FF3300"/>
                </a:solidFill>
                <a:latin typeface="Comic Sans MS" charset="0"/>
              </a:rPr>
              <a:t>of demand-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	as the price of a good increases the amount demanded will decrease and as price decreases then demand will </a:t>
            </a:r>
            <a:r>
              <a:rPr lang="en-US" sz="2000" dirty="0" smtClean="0">
                <a:solidFill>
                  <a:srgbClr val="FFFFFF"/>
                </a:solidFill>
                <a:latin typeface="Comic Sans MS" charset="0"/>
              </a:rPr>
              <a:t>increase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The </a:t>
            </a:r>
            <a:r>
              <a:rPr lang="en-US" sz="2000" b="1" dirty="0"/>
              <a:t>demand curve slopes downward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This shows that people are normally willing to buy less of a product at a high price and more at a low price.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 b="1" dirty="0">
              <a:solidFill>
                <a:srgbClr val="FFFFFF"/>
              </a:solidFill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5126" name="Picture 10" descr="Demand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610480" cy="32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Down Arrow 1"/>
          <p:cNvSpPr>
            <a:spLocks noChangeArrowheads="1"/>
          </p:cNvSpPr>
          <p:nvPr/>
        </p:nvSpPr>
        <p:spPr bwMode="auto">
          <a:xfrm rot="10800000">
            <a:off x="4876800" y="3600450"/>
            <a:ext cx="2286000" cy="21145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9" name="TextBox 2"/>
          <p:cNvSpPr txBox="1">
            <a:spLocks noChangeArrowheads="1"/>
          </p:cNvSpPr>
          <p:nvPr/>
        </p:nvSpPr>
        <p:spPr bwMode="auto">
          <a:xfrm>
            <a:off x="5678488" y="4191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Price</a:t>
            </a:r>
          </a:p>
        </p:txBody>
      </p:sp>
      <p:sp>
        <p:nvSpPr>
          <p:cNvPr id="6154" name="Down Arrow 11"/>
          <p:cNvSpPr>
            <a:spLocks noChangeArrowheads="1"/>
          </p:cNvSpPr>
          <p:nvPr/>
        </p:nvSpPr>
        <p:spPr bwMode="auto">
          <a:xfrm>
            <a:off x="6942138" y="3733800"/>
            <a:ext cx="2286000" cy="21145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31" name="TextBox 3"/>
          <p:cNvSpPr txBox="1">
            <a:spLocks noChangeArrowheads="1"/>
          </p:cNvSpPr>
          <p:nvPr/>
        </p:nvSpPr>
        <p:spPr bwMode="auto">
          <a:xfrm>
            <a:off x="7491413" y="4192588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273620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23 w 21600"/>
              <a:gd name="T13" fmla="*/ 2123 h 21600"/>
              <a:gd name="T14" fmla="*/ 19477 w 21600"/>
              <a:gd name="T15" fmla="*/ 19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0" y="0"/>
            <a:ext cx="44338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Supply and Demand at Work 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685800" y="2057400"/>
            <a:ext cx="31242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Once the market price reaches equilibrium, it tends to stay there until either supply or demand changes.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When that happens, a temporary surplus or shortage occurs until the price adjusts to reach a new equilibrium price.</a:t>
            </a:r>
          </a:p>
        </p:txBody>
      </p:sp>
      <p:pic>
        <p:nvPicPr>
          <p:cNvPr id="54277" name="Picture 6" descr="http://staffwww.fullcoll.edu/fchan/images/1mark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4940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8" descr="http://staffwww.fullcoll.edu/fchan/images/1marke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34178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56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472_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3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i="1" u="sng" dirty="0" smtClean="0">
                <a:latin typeface="Comic Sans MS" charset="0"/>
                <a:cs typeface="+mn-cs"/>
              </a:rPr>
              <a:t>a. </a:t>
            </a:r>
            <a:r>
              <a:rPr lang="en-US" sz="2000" b="1" dirty="0" smtClean="0">
                <a:solidFill>
                  <a:srgbClr val="FF3300"/>
                </a:solidFill>
                <a:latin typeface="Comic Sans MS" charset="0"/>
                <a:cs typeface="+mn-cs"/>
              </a:rPr>
              <a:t>Diminishing Marginal Utility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724400" y="1981200"/>
            <a:ext cx="4572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-the law of demand says that a lower price will increase demand but this is limited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-eventually the amount of satisfaction or usefulness of a product decreases as more and more are consumed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-Ex.—You can only enjoy so many soft drinks before you can</a:t>
            </a:r>
            <a:r>
              <a:rPr lang="ja-JP" altLang="en-US" sz="2000" dirty="0">
                <a:latin typeface="Comic Sans MS" charset="0"/>
              </a:rPr>
              <a:t>’</a:t>
            </a:r>
            <a:r>
              <a:rPr lang="en-US" altLang="ja-JP" sz="2000" dirty="0">
                <a:latin typeface="Comic Sans MS" charset="0"/>
              </a:rPr>
              <a:t>t drink anymore no matter how low the price becomes</a:t>
            </a:r>
            <a:endParaRPr lang="en-US" sz="2000" dirty="0">
              <a:latin typeface="Comic Sans MS" charset="0"/>
            </a:endParaRPr>
          </a:p>
        </p:txBody>
      </p:sp>
      <p:pic>
        <p:nvPicPr>
          <p:cNvPr id="6150" name="Picture 10" descr="piz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2291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CO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23812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6" name="Straight Arrow Connector 2"/>
          <p:cNvCxnSpPr>
            <a:cxnSpLocks noChangeShapeType="1"/>
          </p:cNvCxnSpPr>
          <p:nvPr/>
        </p:nvCxnSpPr>
        <p:spPr bwMode="auto">
          <a:xfrm>
            <a:off x="5638800" y="457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6153" name="TextBox 3"/>
          <p:cNvSpPr txBox="1">
            <a:spLocks noChangeArrowheads="1"/>
          </p:cNvSpPr>
          <p:nvPr/>
        </p:nvSpPr>
        <p:spPr bwMode="auto">
          <a:xfrm>
            <a:off x="4953000" y="9144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Go away</a:t>
            </a:r>
          </a:p>
        </p:txBody>
      </p:sp>
      <p:cxnSp>
        <p:nvCxnSpPr>
          <p:cNvPr id="7178" name="Straight Arrow Connector 5"/>
          <p:cNvCxnSpPr>
            <a:cxnSpLocks noChangeShapeType="1"/>
          </p:cNvCxnSpPr>
          <p:nvPr/>
        </p:nvCxnSpPr>
        <p:spPr bwMode="auto">
          <a:xfrm>
            <a:off x="8153400" y="457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6155" name="TextBox 6"/>
          <p:cNvSpPr txBox="1">
            <a:spLocks noChangeArrowheads="1"/>
          </p:cNvSpPr>
          <p:nvPr/>
        </p:nvSpPr>
        <p:spPr bwMode="auto">
          <a:xfrm>
            <a:off x="7467600" y="1074738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usefulness</a:t>
            </a:r>
          </a:p>
        </p:txBody>
      </p:sp>
    </p:spTree>
    <p:extLst>
      <p:ext uri="{BB962C8B-B14F-4D97-AF65-F5344CB8AC3E}">
        <p14:creationId xmlns:p14="http://schemas.microsoft.com/office/powerpoint/2010/main" val="244536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latin typeface="Comic Sans MS" charset="0"/>
                <a:cs typeface="+mn-cs"/>
              </a:rPr>
              <a:t>b. Elasticity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0" y="457200"/>
            <a:ext cx="45720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-Is the degree to which a change in price affects the demand for the </a:t>
            </a:r>
            <a:r>
              <a:rPr lang="en-US" sz="2000" dirty="0" smtClean="0">
                <a:latin typeface="Comic Sans MS" charset="0"/>
                <a:cs typeface="+mn-cs"/>
              </a:rPr>
              <a:t>product</a:t>
            </a: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</a:t>
            </a:r>
            <a:r>
              <a:rPr lang="en-US" sz="2000" u="sng" dirty="0" smtClean="0">
                <a:solidFill>
                  <a:srgbClr val="FF3300"/>
                </a:solidFill>
                <a:latin typeface="Comic Sans MS" charset="0"/>
                <a:cs typeface="+mn-cs"/>
              </a:rPr>
              <a:t>Elastic Demand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-a change in the price does affect the quantity demanded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</a:t>
            </a:r>
            <a:r>
              <a:rPr lang="en-US" sz="2000" b="1" u="sng" dirty="0" smtClean="0">
                <a:solidFill>
                  <a:srgbClr val="FF3300"/>
                </a:solidFill>
                <a:latin typeface="Comic Sans MS" charset="0"/>
                <a:cs typeface="+mn-cs"/>
              </a:rPr>
              <a:t>Inelastic demand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-change in the price does NOT affect the quantity demanded</a:t>
            </a:r>
          </a:p>
        </p:txBody>
      </p:sp>
      <p:pic>
        <p:nvPicPr>
          <p:cNvPr id="7174" name="Picture 10" descr="food%2Bcartoon%2B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419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 descr="gas-p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3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latin typeface="Comic Sans MS" charset="0"/>
                <a:cs typeface="+mn-cs"/>
              </a:rPr>
              <a:t>c. Income Changes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572000" y="304800"/>
            <a:ext cx="45720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omic Sans MS" charset="0"/>
              </a:rPr>
              <a:t>--</a:t>
            </a:r>
            <a:r>
              <a:rPr lang="en-US" sz="2000" dirty="0">
                <a:latin typeface="Comic Sans MS" charset="0"/>
              </a:rPr>
              <a:t>A change in either direction to a person</a:t>
            </a:r>
            <a:r>
              <a:rPr lang="ja-JP" altLang="en-US" sz="2000" dirty="0">
                <a:latin typeface="Comic Sans MS" charset="0"/>
              </a:rPr>
              <a:t>’</a:t>
            </a:r>
            <a:r>
              <a:rPr lang="en-US" altLang="ja-JP" sz="2000" dirty="0">
                <a:latin typeface="Comic Sans MS" charset="0"/>
              </a:rPr>
              <a:t>s purchasing power </a:t>
            </a:r>
            <a:r>
              <a:rPr lang="en-US" altLang="ja-JP" sz="2000" dirty="0" smtClean="0">
                <a:latin typeface="Comic Sans MS" charset="0"/>
              </a:rPr>
              <a:t>(income level) will </a:t>
            </a:r>
            <a:r>
              <a:rPr lang="en-US" altLang="ja-JP" sz="2000" dirty="0">
                <a:latin typeface="Comic Sans MS" charset="0"/>
              </a:rPr>
              <a:t>change their demand for goods and services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-The availability of higher paying jobs is not as high as what it was before the recession (2008).  How will that affect demand for high price items?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Two types of income: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</a:t>
            </a:r>
            <a:r>
              <a:rPr lang="en-US" sz="2000" b="1" i="1" u="sng" dirty="0">
                <a:solidFill>
                  <a:srgbClr val="FF3300"/>
                </a:solidFill>
                <a:latin typeface="Comic Sans MS" charset="0"/>
              </a:rPr>
              <a:t>personal income: </a:t>
            </a:r>
            <a:r>
              <a:rPr lang="en-US" sz="2000" dirty="0"/>
              <a:t>an individual's total earnings from </a:t>
            </a:r>
            <a:r>
              <a:rPr lang="en-US" sz="2000" dirty="0">
                <a:hlinkClick r:id="rId2" tooltip="Wages"/>
              </a:rPr>
              <a:t>wages</a:t>
            </a:r>
            <a:r>
              <a:rPr lang="en-US" sz="2000" dirty="0"/>
              <a:t>, </a:t>
            </a:r>
            <a:r>
              <a:rPr lang="en-US" sz="2000" dirty="0">
                <a:hlinkClick r:id="rId3" tooltip="Investment"/>
              </a:rPr>
              <a:t>investment</a:t>
            </a:r>
            <a:r>
              <a:rPr lang="en-US" sz="2000" dirty="0"/>
              <a:t>s, and other ventures </a:t>
            </a: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</a:t>
            </a:r>
            <a:r>
              <a:rPr lang="en-US" sz="2000" b="1" i="1" u="sng" dirty="0">
                <a:solidFill>
                  <a:srgbClr val="FF3300"/>
                </a:solidFill>
                <a:latin typeface="Comic Sans MS" charset="0"/>
              </a:rPr>
              <a:t>disposable income: </a:t>
            </a:r>
            <a:r>
              <a:rPr lang="en-US" sz="2000" dirty="0"/>
              <a:t>total personal income minus taxes</a:t>
            </a:r>
            <a:endParaRPr lang="en-US" sz="2000" b="1" i="1" u="sng" dirty="0">
              <a:solidFill>
                <a:srgbClr val="FF3300"/>
              </a:solidFill>
              <a:latin typeface="Comic Sans MS" charset="0"/>
            </a:endParaRPr>
          </a:p>
        </p:txBody>
      </p:sp>
      <p:pic>
        <p:nvPicPr>
          <p:cNvPr id="8198" name="Picture 14" descr="0511-0809-0702-0734_Cartoon_Businessman_Holding_a_Bonus_Clip_Art_clipart_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0"/>
            <a:ext cx="23510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6" descr="jmo1661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867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57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50 w 21600"/>
              <a:gd name="T13" fmla="*/ 2250 h 21600"/>
              <a:gd name="T14" fmla="*/ 19350 w 21600"/>
              <a:gd name="T15" fmla="*/ 19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0" y="21600"/>
                </a:lnTo>
                <a:lnTo>
                  <a:pt x="207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latin typeface="Comic Sans MS" charset="0"/>
                <a:cs typeface="+mn-cs"/>
              </a:rPr>
              <a:t>d. </a:t>
            </a:r>
            <a:r>
              <a:rPr lang="en-US" sz="2000" b="1" dirty="0" smtClean="0">
                <a:latin typeface="Comic Sans MS" charset="0"/>
                <a:cs typeface="+mn-cs"/>
              </a:rPr>
              <a:t>Change in </a:t>
            </a:r>
            <a:r>
              <a:rPr lang="en-US" sz="2000" b="1" dirty="0" smtClean="0">
                <a:latin typeface="Comic Sans MS" charset="0"/>
                <a:cs typeface="+mn-cs"/>
              </a:rPr>
              <a:t>Number of Consumers</a:t>
            </a:r>
            <a:endParaRPr lang="en-US" sz="2000" b="1" dirty="0" smtClean="0">
              <a:latin typeface="Comic Sans MS" charset="0"/>
              <a:cs typeface="+mn-cs"/>
            </a:endParaRP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0" y="533400"/>
            <a:ext cx="44958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-Faster growth areas may face higher levels of demand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-Areas of the country who are losing population will face lower demand for goods</a:t>
            </a:r>
          </a:p>
        </p:txBody>
      </p:sp>
      <p:pic>
        <p:nvPicPr>
          <p:cNvPr id="9222" name="Picture 13" descr="1880s-ghost-town-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5" descr="news-graphics-2008-_43729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05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i="1" u="sng" dirty="0" smtClean="0">
                <a:latin typeface="Comic Sans MS" charset="0"/>
                <a:cs typeface="+mn-cs"/>
              </a:rPr>
              <a:t>e. Consumer Tastes change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0" y="441325"/>
            <a:ext cx="45720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-Because consumers have many choices of where to spend their money, the popularity of items will change demand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</a:t>
            </a:r>
            <a:r>
              <a:rPr lang="en-US" sz="2000" dirty="0" smtClean="0">
                <a:latin typeface="Comic Sans MS" charset="0"/>
              </a:rPr>
              <a:t>Advertising industry</a:t>
            </a: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-Some items become high demand items for a short while and then very little demand </a:t>
            </a:r>
          </a:p>
        </p:txBody>
      </p:sp>
      <p:pic>
        <p:nvPicPr>
          <p:cNvPr id="10246" name="Picture 8" descr="advertis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43434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4770438" y="5257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http://www.youtube.com/watch?v=EdRMVhlNP5I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2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50 w 21600"/>
              <a:gd name="T13" fmla="*/ 2250 h 21600"/>
              <a:gd name="T14" fmla="*/ 19350 w 21600"/>
              <a:gd name="T15" fmla="*/ 19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0" y="21600"/>
                </a:lnTo>
                <a:lnTo>
                  <a:pt x="207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i="1" dirty="0" smtClean="0">
                <a:latin typeface="Comic Sans MS" charset="0"/>
                <a:cs typeface="+mn-cs"/>
              </a:rPr>
              <a:t>f. </a:t>
            </a:r>
            <a:r>
              <a:rPr lang="en-US" sz="2000" b="1" i="1" u="sng" dirty="0" smtClean="0">
                <a:solidFill>
                  <a:srgbClr val="FF3300"/>
                </a:solidFill>
                <a:latin typeface="Comic Sans MS" charset="0"/>
                <a:cs typeface="+mn-cs"/>
              </a:rPr>
              <a:t>Substitute Goods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4572000" y="685800"/>
            <a:ext cx="4572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-substitute goods are goods that can be used in place of another product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ex.—chicken or beef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-if a good experiences a price change then the substitute good will face a demand change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ex—chicken price increases, demand for beef increases</a:t>
            </a:r>
          </a:p>
        </p:txBody>
      </p:sp>
      <p:pic>
        <p:nvPicPr>
          <p:cNvPr id="11270" name="Picture 18" descr="chic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98913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0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29025"/>
            <a:ext cx="258286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29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1227</Words>
  <Application>Microsoft Macintosh PowerPoint</Application>
  <PresentationFormat>On-screen Show (4:3)</PresentationFormat>
  <Paragraphs>224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Office Theme</vt:lpstr>
      <vt:lpstr>Cascade</vt:lpstr>
      <vt:lpstr>Default Design</vt:lpstr>
      <vt:lpstr>1_Default Design</vt:lpstr>
      <vt:lpstr>Equity</vt:lpstr>
      <vt:lpstr>2_Default Design</vt:lpstr>
      <vt:lpstr>1_Equity</vt:lpstr>
      <vt:lpstr>2_Equity</vt:lpstr>
      <vt:lpstr>3_Equity</vt:lpstr>
      <vt:lpstr>Bell Work, Thurs. 5/21</vt:lpstr>
      <vt:lpstr>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 in Demand</vt:lpstr>
      <vt:lpstr>Changes in Demand</vt:lpstr>
      <vt:lpstr>Changes in Demand</vt:lpstr>
      <vt:lpstr>Supply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in Supply</vt:lpstr>
      <vt:lpstr>Changes in Supply</vt:lpstr>
      <vt:lpstr>Changes in Supply</vt:lpstr>
      <vt:lpstr>PowerPoint Presentation</vt:lpstr>
      <vt:lpstr>Supply and Demand at Work</vt:lpstr>
      <vt:lpstr>Supply and Demand at Work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Gilchrist</dc:creator>
  <cp:lastModifiedBy>Amanda Gilchrist</cp:lastModifiedBy>
  <cp:revision>8</cp:revision>
  <cp:lastPrinted>2015-05-20T22:14:37Z</cp:lastPrinted>
  <dcterms:created xsi:type="dcterms:W3CDTF">2015-05-20T18:14:53Z</dcterms:created>
  <dcterms:modified xsi:type="dcterms:W3CDTF">2015-05-21T00:42:13Z</dcterms:modified>
</cp:coreProperties>
</file>