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2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BFB3A-5CCF-A94D-8A49-46B87802AF7D}" type="datetimeFigureOut">
              <a:rPr lang="en-US" smtClean="0"/>
              <a:t>5/18/15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7972-E320-604D-AEFF-B0F0515D4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4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D8ADB6-53F2-754E-8646-364C12926E7F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212BE-8ACA-EA4F-B11C-1AB73B1EC5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2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D479-B5C8-454D-8355-F5AF022DB1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3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4C37F-8B6A-1C49-976C-CF326E297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0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043F0-BDE1-264A-ADCE-9D3B8A8A5C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0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738F9-1D47-B146-BADD-5159AC65D9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7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52618-4118-314E-A230-82691AFD18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1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52C24-B747-C943-90B5-7051FF6E74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2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3C1C8-D7A1-2D43-A4F8-0D4875C8C6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9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77CBD-C383-1348-B129-E17838346A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5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86DD3-BD31-334C-884C-7217C6BB3E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9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1B4CB-C317-9145-8C50-9FF010219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687823B-D88D-FC49-9585-521BCE166D78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20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wmf"/><Relationship Id="rId3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Bell Work, Tues. 5/19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FF"/>
                </a:solidFill>
              </a:rPr>
              <a:t>What does President Obama’s executive order prohibit?</a:t>
            </a:r>
          </a:p>
          <a:p>
            <a:r>
              <a:rPr lang="en-US" sz="4000" dirty="0" smtClean="0">
                <a:solidFill>
                  <a:srgbClr val="FFFFFF"/>
                </a:solidFill>
              </a:rPr>
              <a:t>What is the name of the first warm-blooded fish?</a:t>
            </a:r>
          </a:p>
          <a:p>
            <a:r>
              <a:rPr lang="en-US" sz="4000" dirty="0" smtClean="0">
                <a:solidFill>
                  <a:srgbClr val="FFFFFF"/>
                </a:solidFill>
              </a:rPr>
              <a:t>What does Robert Lee’s organization do?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7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4"/>
          <p:cNvSpPr>
            <a:spLocks noChangeArrowheads="1"/>
          </p:cNvSpPr>
          <p:nvPr/>
        </p:nvSpPr>
        <p:spPr bwMode="auto">
          <a:xfrm>
            <a:off x="4532313" y="0"/>
            <a:ext cx="4611687" cy="6845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6" name="Rectangle 6"/>
          <p:cNvSpPr>
            <a:spLocks noChangeArrowheads="1"/>
          </p:cNvSpPr>
          <p:nvPr/>
        </p:nvSpPr>
        <p:spPr bwMode="auto">
          <a:xfrm>
            <a:off x="5029200" y="0"/>
            <a:ext cx="34163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Command Economies</a:t>
            </a:r>
          </a:p>
        </p:txBody>
      </p:sp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4953000" y="1524000"/>
            <a:ext cx="38100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It tells producers what to produce, how to produce, and for whom to produce. 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government fixes the wages of workers and sets prices.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Government planning agencies control different parts of the economy, such as agriculture and steel production.</a:t>
            </a:r>
          </a:p>
        </p:txBody>
      </p:sp>
      <p:pic>
        <p:nvPicPr>
          <p:cNvPr id="47108" name="Picture 3" descr="C:\Users\Karen\AppData\Local\Microsoft\Windows\Temporary Internet Files\Content.IE5\QLOCIQZ9\MCFL00362_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581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 descr="C:\Users\Karen\AppData\Local\Microsoft\Windows\Temporary Internet Files\Content.IE5\XPC3EHNX\MCMP00374_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810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3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AutoShape 4"/>
          <p:cNvSpPr>
            <a:spLocks noChangeArrowheads="1"/>
          </p:cNvSpPr>
          <p:nvPr/>
        </p:nvSpPr>
        <p:spPr bwMode="auto">
          <a:xfrm>
            <a:off x="19050" y="0"/>
            <a:ext cx="4611688" cy="6845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0" name="Rectangle 6"/>
          <p:cNvSpPr>
            <a:spLocks noChangeArrowheads="1"/>
          </p:cNvSpPr>
          <p:nvPr/>
        </p:nvSpPr>
        <p:spPr bwMode="auto">
          <a:xfrm>
            <a:off x="609600" y="0"/>
            <a:ext cx="34163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Command Economies</a:t>
            </a:r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685800" y="1600200"/>
            <a:ext cx="33528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Command economies can be very inefficient, resulting in slower growth and lower per capita GDPs than market economies.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The two leading command economies are Cuba and North Korea. </a:t>
            </a:r>
          </a:p>
        </p:txBody>
      </p:sp>
      <p:pic>
        <p:nvPicPr>
          <p:cNvPr id="48132" name="Picture 3" descr="C:\Users\Karen\AppData\Local\Microsoft\Windows\Temporary Internet Files\Content.IE5\A9LEG0FV\MCBD05890_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000"/>
            <a:ext cx="2249488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4" descr="C:\Users\Karen\AppData\Local\Microsoft\Windows\Temporary Internet Files\Content.IE5\E55TTULW\MPj0362717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276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7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4"/>
          <p:cNvSpPr>
            <a:spLocks noChangeArrowheads="1"/>
          </p:cNvSpPr>
          <p:nvPr/>
        </p:nvSpPr>
        <p:spPr bwMode="auto">
          <a:xfrm>
            <a:off x="4532313" y="0"/>
            <a:ext cx="4611687" cy="6845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4" name="Rectangle 5"/>
          <p:cNvSpPr>
            <a:spLocks noChangeArrowheads="1"/>
          </p:cNvSpPr>
          <p:nvPr/>
        </p:nvSpPr>
        <p:spPr bwMode="auto">
          <a:xfrm>
            <a:off x="5410200" y="0"/>
            <a:ext cx="27828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Mixed Economies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76800" y="733425"/>
            <a:ext cx="39624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A </a:t>
            </a:r>
            <a:r>
              <a:rPr lang="en-US" sz="2000" b="1" dirty="0">
                <a:solidFill>
                  <a:srgbClr val="FFFF00"/>
                </a:solidFill>
              </a:rPr>
              <a:t>mixed economy combines</a:t>
            </a:r>
            <a:r>
              <a:rPr lang="en-US" sz="2000" b="1" dirty="0">
                <a:solidFill>
                  <a:srgbClr val="FFFFFF"/>
                </a:solidFill>
              </a:rPr>
              <a:t> basic elements of a </a:t>
            </a:r>
            <a:r>
              <a:rPr lang="en-US" sz="2000" b="1" dirty="0">
                <a:solidFill>
                  <a:srgbClr val="FFFF00"/>
                </a:solidFill>
              </a:rPr>
              <a:t>pure market economy and a command economy. </a:t>
            </a:r>
          </a:p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Most countries have a mixed economy that </a:t>
            </a:r>
            <a:r>
              <a:rPr lang="en-US" sz="2000" b="1" dirty="0">
                <a:solidFill>
                  <a:srgbClr val="FFFF00"/>
                </a:solidFill>
              </a:rPr>
              <a:t>combines private ownership of property</a:t>
            </a:r>
            <a:r>
              <a:rPr lang="en-US" sz="2000" b="1" dirty="0">
                <a:solidFill>
                  <a:srgbClr val="FFFFFF"/>
                </a:solidFill>
              </a:rPr>
              <a:t> and individual decision making with </a:t>
            </a:r>
            <a:r>
              <a:rPr lang="en-US" sz="2000" b="1" dirty="0">
                <a:solidFill>
                  <a:srgbClr val="FFFF00"/>
                </a:solidFill>
              </a:rPr>
              <a:t>government intervention and regulations.</a:t>
            </a:r>
          </a:p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In the United States, individuals make decisions based on market phenomena.</a:t>
            </a:r>
          </a:p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However, the governments make laws to protect private property and regulate areas of business.</a:t>
            </a:r>
          </a:p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000" b="1" dirty="0">
              <a:solidFill>
                <a:srgbClr val="FFFFFF"/>
              </a:solidFill>
              <a:sym typeface="Symbol" charset="0"/>
            </a:endParaRPr>
          </a:p>
        </p:txBody>
      </p:sp>
      <p:pic>
        <p:nvPicPr>
          <p:cNvPr id="49156" name="Picture 5" descr="C:\Users\Karen\AppData\Local\Microsoft\Windows\Temporary Internet Files\Content.IE5\XPC3EHNX\MPj0428522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382905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87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C:\Users\Karen\AppData\Local\Microsoft\Windows\Temporary Internet Files\Content.IE5\QLOCIQZ9\MPj0433348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35052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AutoShape 4"/>
          <p:cNvSpPr>
            <a:spLocks noChangeArrowheads="1"/>
          </p:cNvSpPr>
          <p:nvPr/>
        </p:nvSpPr>
        <p:spPr bwMode="auto">
          <a:xfrm>
            <a:off x="19050" y="0"/>
            <a:ext cx="4611688" cy="6845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3200400" cy="457200"/>
          </a:xfrm>
        </p:spPr>
        <p:txBody>
          <a:bodyPr/>
          <a:lstStyle/>
          <a:p>
            <a:pPr eaLnBrk="1" hangingPunct="1"/>
            <a:r>
              <a:rPr lang="en-US" sz="2400" b="1">
                <a:solidFill>
                  <a:schemeClr val="bg1"/>
                </a:solidFill>
                <a:latin typeface="Arial" charset="0"/>
              </a:rPr>
              <a:t>Traditional Economy</a:t>
            </a:r>
          </a:p>
        </p:txBody>
      </p:sp>
      <p:sp>
        <p:nvSpPr>
          <p:cNvPr id="50180" name="Content Placeholder 2"/>
          <p:cNvSpPr txBox="1">
            <a:spLocks/>
          </p:cNvSpPr>
          <p:nvPr/>
        </p:nvSpPr>
        <p:spPr bwMode="auto">
          <a:xfrm>
            <a:off x="533400" y="990600"/>
            <a:ext cx="365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A traditional economy is an economy </a:t>
            </a:r>
            <a:r>
              <a:rPr lang="en-US" sz="2000" b="1" dirty="0">
                <a:solidFill>
                  <a:srgbClr val="FFFF00"/>
                </a:solidFill>
              </a:rPr>
              <a:t>based on custom and habit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>
                <a:solidFill>
                  <a:srgbClr val="FFFF00"/>
                </a:solidFill>
              </a:rPr>
              <a:t>Generation after generation</a:t>
            </a:r>
            <a:r>
              <a:rPr lang="en-US" sz="2000" b="1" dirty="0">
                <a:solidFill>
                  <a:srgbClr val="FFFFFF"/>
                </a:solidFill>
              </a:rPr>
              <a:t> provide the same type of work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>
                <a:solidFill>
                  <a:srgbClr val="FFFF00"/>
                </a:solidFill>
              </a:rPr>
              <a:t>Barter is often the medium of exchange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Due to globalization, </a:t>
            </a:r>
            <a:r>
              <a:rPr lang="en-US" sz="2000" b="1" dirty="0" smtClean="0">
                <a:solidFill>
                  <a:srgbClr val="FFFFFF"/>
                </a:solidFill>
              </a:rPr>
              <a:t>the number of </a:t>
            </a:r>
            <a:r>
              <a:rPr lang="en-US" sz="2000" b="1" dirty="0">
                <a:solidFill>
                  <a:srgbClr val="FFFFFF"/>
                </a:solidFill>
              </a:rPr>
              <a:t>traditional </a:t>
            </a:r>
            <a:r>
              <a:rPr lang="en-US" sz="2000" b="1" dirty="0" smtClean="0">
                <a:solidFill>
                  <a:srgbClr val="FFFFFF"/>
                </a:solidFill>
              </a:rPr>
              <a:t>economies is decreasing.</a:t>
            </a:r>
            <a:endParaRPr lang="en-US" sz="2000" b="1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b="1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b="1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b="1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50181" name="Picture 2" descr="C:\Users\Karen\AppData\Local\Microsoft\Windows\Temporary Internet Files\Content.IE5\A9LEG0FV\MPj0433368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00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Factors of Production Activity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4" y="939188"/>
            <a:ext cx="8867288" cy="5688328"/>
          </a:xfrm>
        </p:spPr>
        <p:txBody>
          <a:bodyPr/>
          <a:lstStyle/>
          <a:p>
            <a:r>
              <a:rPr lang="en-US" sz="2800" dirty="0" smtClean="0">
                <a:solidFill>
                  <a:srgbClr val="FFFFFF"/>
                </a:solidFill>
              </a:rPr>
              <a:t>1. Cut out the boxes– don’t lose any!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2. Organize the boxes based on what business you think the productive resource would be used in. Your options are: </a:t>
            </a:r>
            <a:r>
              <a:rPr lang="en-US" sz="2800" b="1" dirty="0" smtClean="0">
                <a:solidFill>
                  <a:srgbClr val="FFFFFF"/>
                </a:solidFill>
              </a:rPr>
              <a:t>Restaurant, Bank, School, or Textile Factory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3. Then, organize the boxes based on what factor of production each would fall under. Your choices are: </a:t>
            </a:r>
            <a:r>
              <a:rPr lang="en-US" sz="2800" b="1" dirty="0" smtClean="0">
                <a:solidFill>
                  <a:srgbClr val="FFFFFF"/>
                </a:solidFill>
              </a:rPr>
              <a:t>Natural Resource, Labor, Capital, and Entrepreneurship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4. On poster paper, glue the boxes organized by business &amp; factor of production. You can make a chart, a web, or another form of graphic organizer.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2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Calibri" charset="0"/>
              </a:rPr>
              <a:t>Different Types of Economies</a:t>
            </a:r>
          </a:p>
        </p:txBody>
      </p:sp>
      <p:sp>
        <p:nvSpPr>
          <p:cNvPr id="3789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Calibri" charset="0"/>
              </a:rPr>
              <a:t>Objective 8.01</a:t>
            </a:r>
          </a:p>
        </p:txBody>
      </p:sp>
    </p:spTree>
    <p:extLst>
      <p:ext uri="{BB962C8B-B14F-4D97-AF65-F5344CB8AC3E}">
        <p14:creationId xmlns:p14="http://schemas.microsoft.com/office/powerpoint/2010/main" val="366263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5"/>
          <p:cNvSpPr txBox="1">
            <a:spLocks noChangeArrowheads="1"/>
          </p:cNvSpPr>
          <p:nvPr/>
        </p:nvSpPr>
        <p:spPr bwMode="auto">
          <a:xfrm>
            <a:off x="19050" y="0"/>
            <a:ext cx="4492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omic Sans MS" charset="0"/>
              </a:rPr>
              <a:t>Foreign Trade</a:t>
            </a:r>
          </a:p>
        </p:txBody>
      </p:sp>
      <p:sp>
        <p:nvSpPr>
          <p:cNvPr id="39938" name="AutoShape 4"/>
          <p:cNvSpPr>
            <a:spLocks noChangeArrowheads="1"/>
          </p:cNvSpPr>
          <p:nvPr/>
        </p:nvSpPr>
        <p:spPr bwMode="auto">
          <a:xfrm>
            <a:off x="19050" y="0"/>
            <a:ext cx="4611688" cy="6845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228600" y="990600"/>
            <a:ext cx="4114800" cy="477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The way a society answers the basic economic questions of what to produce, how to produce, and for whom to produce determines its economic system. </a:t>
            </a:r>
            <a:endParaRPr lang="en-US" sz="2000" b="1" dirty="0">
              <a:solidFill>
                <a:srgbClr val="DFBA61"/>
              </a:solidFill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In a 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pure market economy, also called capitalism, these decisions are made in free markets by the interaction of supply and demand.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In a market economy, 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private citizens</a:t>
            </a:r>
            <a:r>
              <a:rPr lang="en-US" sz="2000" b="1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not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government–own the factors of production: natural resources, capital, labor, and entrepreneurship.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762000" y="0"/>
            <a:ext cx="2905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Market Economies</a:t>
            </a:r>
          </a:p>
        </p:txBody>
      </p:sp>
      <p:pic>
        <p:nvPicPr>
          <p:cNvPr id="39941" name="Picture 6" descr="C:\Users\Karen\AppData\Local\Microsoft\Windows\Temporary Internet Files\Content.IE5\A9LEG0FV\MCj0231082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7084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13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4"/>
          <p:cNvSpPr>
            <a:spLocks noChangeArrowheads="1"/>
          </p:cNvSpPr>
          <p:nvPr/>
        </p:nvSpPr>
        <p:spPr bwMode="auto">
          <a:xfrm>
            <a:off x="4532313" y="12700"/>
            <a:ext cx="4611687" cy="6845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5334000" y="0"/>
            <a:ext cx="2905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Market Economies</a:t>
            </a:r>
          </a:p>
        </p:txBody>
      </p:sp>
      <p:sp>
        <p:nvSpPr>
          <p:cNvPr id="40963" name="Rectangle 7"/>
          <p:cNvSpPr>
            <a:spLocks noChangeArrowheads="1"/>
          </p:cNvSpPr>
          <p:nvPr/>
        </p:nvSpPr>
        <p:spPr bwMode="auto">
          <a:xfrm>
            <a:off x="4800600" y="1447800"/>
            <a:ext cx="41148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Driven by the desire to earn a profit, businesses make their own decisions regarding what to produce, how to produce, and for whom to produce. 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At the same time, consumers make their own decisions about what to buy. 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Supply and demand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interact in the market to 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set prices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, and producers and consumers base their decisions on price.</a:t>
            </a:r>
          </a:p>
        </p:txBody>
      </p:sp>
      <p:pic>
        <p:nvPicPr>
          <p:cNvPr id="40964" name="Picture 3" descr="C:\Users\Karen\AppData\Local\Microsoft\Windows\Temporary Internet Files\Content.IE5\A9LEG0FV\MCj0432543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29305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41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4"/>
          <p:cNvSpPr>
            <a:spLocks noChangeArrowheads="1"/>
          </p:cNvSpPr>
          <p:nvPr/>
        </p:nvSpPr>
        <p:spPr bwMode="auto">
          <a:xfrm>
            <a:off x="19050" y="0"/>
            <a:ext cx="4611688" cy="6845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762000" y="0"/>
            <a:ext cx="2905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Market Economies</a:t>
            </a:r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457200" y="838200"/>
            <a:ext cx="36576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 market economy is decentralized–decisions are made by all the people, </a:t>
            </a:r>
            <a:b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not just a few.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No one coordinates these decisions.  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In the United States, the government plays several important roles in the economy. 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It provides public goods. 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It regulates businesses to make sure markets stay competitive. 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It works to reduce negative externalities and increase positive externalities.</a:t>
            </a:r>
          </a:p>
        </p:txBody>
      </p:sp>
      <p:pic>
        <p:nvPicPr>
          <p:cNvPr id="41988" name="Picture 3" descr="C:\Users\Karen\AppData\Local\Microsoft\Windows\Temporary Internet Files\Content.IE5\QLOCIQZ9\MPj0437195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660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9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4"/>
          <p:cNvSpPr>
            <a:spLocks noChangeArrowheads="1"/>
          </p:cNvSpPr>
          <p:nvPr/>
        </p:nvSpPr>
        <p:spPr bwMode="auto">
          <a:xfrm>
            <a:off x="4532313" y="0"/>
            <a:ext cx="4611687" cy="6845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4784019" y="0"/>
            <a:ext cx="4938651" cy="9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Per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Capita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GDP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(Gross Domestic Product)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4953000" y="1600200"/>
            <a:ext cx="3810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Dividing GDP by a country</a:t>
            </a:r>
            <a:r>
              <a:rPr lang="ja-JP" alt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 population yields the country</a:t>
            </a:r>
            <a:r>
              <a:rPr lang="ja-JP" alt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 per capita GDP. 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By expressing GDP in terms of each person, we can compare one nation</a:t>
            </a:r>
            <a:r>
              <a:rPr lang="ja-JP" alt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 economic success to another without regard to the size of the two economies.  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Most countries with high per capita GDPs have market economies. </a:t>
            </a:r>
          </a:p>
        </p:txBody>
      </p:sp>
      <p:pic>
        <p:nvPicPr>
          <p:cNvPr id="43012" name="Picture 4" descr="P573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1910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50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44034" name="Picture 4" descr="P573_MAP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9372600" cy="5526088"/>
          </a:xfrm>
          <a:noFill/>
        </p:spPr>
      </p:pic>
    </p:spTree>
    <p:extLst>
      <p:ext uri="{BB962C8B-B14F-4D97-AF65-F5344CB8AC3E}">
        <p14:creationId xmlns:p14="http://schemas.microsoft.com/office/powerpoint/2010/main" val="148666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P573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60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4"/>
          <p:cNvSpPr>
            <a:spLocks noChangeArrowheads="1"/>
          </p:cNvSpPr>
          <p:nvPr/>
        </p:nvSpPr>
        <p:spPr bwMode="auto">
          <a:xfrm>
            <a:off x="19050" y="0"/>
            <a:ext cx="4611688" cy="6845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Rectangle 6"/>
          <p:cNvSpPr>
            <a:spLocks noChangeArrowheads="1"/>
          </p:cNvSpPr>
          <p:nvPr/>
        </p:nvSpPr>
        <p:spPr bwMode="auto">
          <a:xfrm>
            <a:off x="533400" y="0"/>
            <a:ext cx="34163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Command Economies</a:t>
            </a:r>
          </a:p>
        </p:txBody>
      </p:sp>
      <p:sp>
        <p:nvSpPr>
          <p:cNvPr id="46083" name="Rectangle 8"/>
          <p:cNvSpPr>
            <a:spLocks noChangeArrowheads="1"/>
          </p:cNvSpPr>
          <p:nvPr/>
        </p:nvSpPr>
        <p:spPr bwMode="auto">
          <a:xfrm>
            <a:off x="304800" y="762000"/>
            <a:ext cx="403860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In a 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pure command economy, the central government makes the major economic decisions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. 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Individuals have few choices and little influence over the economy. 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This system has 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also been called a controlled economy, socialism, or communism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In a command economy, the 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government owns most productive resources, especially land and capital. 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The government 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makes the three basic economic decisions. 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000" b="1" dirty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4" name="Picture 2" descr="C:\Users\Karen\AppData\Local\Microsoft\Windows\Temporary Internet Files\Content.IE5\E55TTULW\MCj0415546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7592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3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642</Words>
  <Application>Microsoft Macintosh PowerPoint</Application>
  <PresentationFormat>On-screen Show (4:3)</PresentationFormat>
  <Paragraphs>58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Bell Work, Tues. 5/19</vt:lpstr>
      <vt:lpstr>Different Types of Economies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Traditional Economy</vt:lpstr>
      <vt:lpstr>Factors of Production Activity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Types of Economies</dc:title>
  <dc:creator>Amanda Gilchrist</dc:creator>
  <cp:lastModifiedBy>Amanda Gilchrist</cp:lastModifiedBy>
  <cp:revision>4</cp:revision>
  <dcterms:created xsi:type="dcterms:W3CDTF">2015-05-18T18:16:51Z</dcterms:created>
  <dcterms:modified xsi:type="dcterms:W3CDTF">2015-05-19T18:12:48Z</dcterms:modified>
</cp:coreProperties>
</file>